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notesMasterIdLst>
    <p:notesMasterId r:id="rId10"/>
  </p:notesMasterIdLst>
  <p:sldIdLst>
    <p:sldId id="256" r:id="rId3"/>
    <p:sldId id="258" r:id="rId4"/>
    <p:sldId id="270" r:id="rId5"/>
    <p:sldId id="271" r:id="rId6"/>
    <p:sldId id="276" r:id="rId7"/>
    <p:sldId id="277" r:id="rId8"/>
    <p:sldId id="278" r:id="rId9"/>
  </p:sldIdLst>
  <p:sldSz cx="9144000" cy="6858000" type="screen4x3"/>
  <p:notesSz cx="6797675" cy="9872663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1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4B84"/>
    <a:srgbClr val="1439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19" d="100"/>
          <a:sy n="119" d="100"/>
        </p:scale>
        <p:origin x="-150" y="-48"/>
      </p:cViewPr>
      <p:guideLst>
        <p:guide orient="horz" pos="211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CE29E5C-3EEB-4C10-8CCE-CCA41ECA3574}" type="datetime1">
              <a:rPr lang="de-DE"/>
              <a:pPr>
                <a:defRPr/>
              </a:pPr>
              <a:t>03.03.2016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 smtClean="0"/>
              <a:t>Click to edit Master text styles</a:t>
            </a:r>
          </a:p>
          <a:p>
            <a:pPr lvl="1"/>
            <a:r>
              <a:rPr lang="de-DE" noProof="0" smtClean="0"/>
              <a:t>Second level</a:t>
            </a:r>
          </a:p>
          <a:p>
            <a:pPr lvl="2"/>
            <a:r>
              <a:rPr lang="de-DE" noProof="0" smtClean="0"/>
              <a:t>Third level</a:t>
            </a:r>
          </a:p>
          <a:p>
            <a:pPr lvl="3"/>
            <a:r>
              <a:rPr lang="de-DE" noProof="0" smtClean="0"/>
              <a:t>Fourth level</a:t>
            </a:r>
          </a:p>
          <a:p>
            <a:pPr lvl="4"/>
            <a:r>
              <a:rPr lang="de-DE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E054AB8-A9C2-4F70-8A5E-240D40E152E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765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054AB8-A9C2-4F70-8A5E-240D40E152E7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079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4000" y="2160000"/>
            <a:ext cx="5184000" cy="1188000"/>
          </a:xfrm>
          <a:prstGeom prst="rect">
            <a:avLst/>
          </a:prstGeom>
        </p:spPr>
        <p:txBody>
          <a:bodyPr lIns="0" bIns="0"/>
          <a:lstStyle/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4000" y="3816000"/>
            <a:ext cx="5184000" cy="360000"/>
          </a:xfrm>
          <a:prstGeom prst="rect">
            <a:avLst/>
          </a:prstGeom>
        </p:spPr>
        <p:txBody>
          <a:bodyPr lIns="0" bIns="0"/>
          <a:lstStyle>
            <a:lvl1pPr marL="0" indent="0" algn="l">
              <a:buNone/>
              <a:defRPr sz="1400" b="1">
                <a:solidFill>
                  <a:srgbClr val="143968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de-DE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204000" y="4860000"/>
            <a:ext cx="5184000" cy="360000"/>
          </a:xfrm>
          <a:prstGeom prst="rect">
            <a:avLst/>
          </a:prstGeom>
        </p:spPr>
        <p:txBody>
          <a:bodyPr vert="horz" wrap="square" lIns="0" tIns="0" rIns="0" bIns="0" anchor="t" anchorCtr="0"/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err="1" smtClean="0"/>
              <a:t>Click</a:t>
            </a:r>
            <a:r>
              <a:rPr lang="de-DE" dirty="0" smtClean="0"/>
              <a:t> to </a:t>
            </a:r>
            <a:r>
              <a:rPr lang="de-DE" dirty="0" err="1" smtClean="0"/>
              <a:t>edit</a:t>
            </a:r>
            <a:r>
              <a:rPr lang="de-DE" dirty="0" smtClean="0"/>
              <a:t> Master text </a:t>
            </a:r>
            <a:r>
              <a:rPr lang="de-DE" dirty="0" err="1" smtClean="0"/>
              <a:t>styles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313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000" y="936000"/>
            <a:ext cx="7776000" cy="4320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 b="1" kern="2400" spc="-10"/>
            </a:lvl1pPr>
          </a:lstStyle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168000" y="1778400"/>
            <a:ext cx="5112000" cy="4392000"/>
          </a:xfrm>
          <a:prstGeom prst="rect">
            <a:avLst/>
          </a:prstGeom>
        </p:spPr>
        <p:txBody>
          <a:bodyPr vert="horz" lIns="0" tIns="0" rIns="0" bIns="0"/>
          <a:lstStyle>
            <a:lvl1pPr marL="0" indent="-180000">
              <a:lnSpc>
                <a:spcPts val="1950"/>
              </a:lnSpc>
              <a:spcBef>
                <a:spcPts val="0"/>
              </a:spcBef>
              <a:buSzPct val="115000"/>
              <a:defRPr sz="1600">
                <a:solidFill>
                  <a:schemeClr val="tx2"/>
                </a:solidFill>
              </a:defRPr>
            </a:lvl1pPr>
            <a:lvl2pPr>
              <a:defRPr sz="1400">
                <a:solidFill>
                  <a:schemeClr val="tx2">
                    <a:lumMod val="75000"/>
                    <a:lumOff val="25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de-DE" dirty="0" err="1" smtClean="0"/>
              <a:t>Click</a:t>
            </a:r>
            <a:r>
              <a:rPr lang="de-DE" dirty="0" smtClean="0"/>
              <a:t> to </a:t>
            </a:r>
            <a:r>
              <a:rPr lang="de-DE" dirty="0" err="1" smtClean="0"/>
              <a:t>edit</a:t>
            </a:r>
            <a:r>
              <a:rPr lang="de-DE" dirty="0" smtClean="0"/>
              <a:t> Master text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err="1" smtClean="0"/>
              <a:t>Third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819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000" y="936000"/>
            <a:ext cx="7776000" cy="4320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 b="1" kern="2400" spc="-10"/>
            </a:lvl1pPr>
          </a:lstStyle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0" y="1778400"/>
            <a:ext cx="1584000" cy="122400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pPr lvl="0"/>
            <a:endParaRPr lang="de-DE" noProof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3355200"/>
            <a:ext cx="1584325" cy="122400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pPr lvl="0"/>
            <a:endParaRPr lang="de-DE" noProof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0" y="4932000"/>
            <a:ext cx="1584325" cy="122400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pPr lvl="0"/>
            <a:endParaRPr lang="de-DE" noProof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1836000" y="1778400"/>
            <a:ext cx="6444000" cy="4392000"/>
          </a:xfrm>
          <a:prstGeom prst="rect">
            <a:avLst/>
          </a:prstGeom>
        </p:spPr>
        <p:txBody>
          <a:bodyPr vert="horz" lIns="0" tIns="0" rIns="0" bIns="0"/>
          <a:lstStyle>
            <a:lvl1pPr marL="0" indent="-180000">
              <a:lnSpc>
                <a:spcPts val="1950"/>
              </a:lnSpc>
              <a:spcBef>
                <a:spcPts val="0"/>
              </a:spcBef>
              <a:buSzPct val="115000"/>
              <a:defRPr sz="1600">
                <a:solidFill>
                  <a:schemeClr val="tx2"/>
                </a:solidFill>
              </a:defRPr>
            </a:lvl1pPr>
            <a:lvl2pPr>
              <a:defRPr sz="1400">
                <a:solidFill>
                  <a:schemeClr val="tx2">
                    <a:lumMod val="75000"/>
                    <a:lumOff val="25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de-DE" dirty="0" err="1" smtClean="0"/>
              <a:t>Click</a:t>
            </a:r>
            <a:r>
              <a:rPr lang="de-DE" dirty="0" smtClean="0"/>
              <a:t> to </a:t>
            </a:r>
            <a:r>
              <a:rPr lang="de-DE" dirty="0" err="1" smtClean="0"/>
              <a:t>edit</a:t>
            </a:r>
            <a:r>
              <a:rPr lang="de-DE" dirty="0" smtClean="0"/>
              <a:t> Master text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err="1" smtClean="0"/>
              <a:t>Third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456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000" y="936000"/>
            <a:ext cx="7776000" cy="4320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 b="1" kern="2400" spc="-10"/>
            </a:lvl1pPr>
          </a:lstStyle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702000" y="1778400"/>
            <a:ext cx="1796400" cy="900000"/>
          </a:xfrm>
          <a:prstGeom prst="rect">
            <a:avLst/>
          </a:prstGeom>
        </p:spPr>
        <p:txBody>
          <a:bodyPr vert="horz" lIns="0" tIns="0" rIns="0" bIns="0"/>
          <a:lstStyle>
            <a:lvl1pPr marL="0" indent="-180000">
              <a:lnSpc>
                <a:spcPts val="1950"/>
              </a:lnSpc>
              <a:spcBef>
                <a:spcPts val="0"/>
              </a:spcBef>
              <a:buSzPct val="115000"/>
              <a:buNone/>
              <a:defRPr sz="1400">
                <a:solidFill>
                  <a:schemeClr val="tx2"/>
                </a:solidFill>
              </a:defRPr>
            </a:lvl1pPr>
            <a:lvl2pPr>
              <a:defRPr sz="1400">
                <a:solidFill>
                  <a:schemeClr val="tx2">
                    <a:lumMod val="75000"/>
                    <a:lumOff val="25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702000" y="5076000"/>
            <a:ext cx="1796400" cy="1080000"/>
          </a:xfrm>
          <a:prstGeom prst="rect">
            <a:avLst/>
          </a:prstGeom>
        </p:spPr>
        <p:txBody>
          <a:bodyPr vert="horz" lIns="0" tIns="0" rIns="0" bIns="0"/>
          <a:lstStyle>
            <a:lvl1pPr marL="0" indent="-180000">
              <a:lnSpc>
                <a:spcPts val="1950"/>
              </a:lnSpc>
              <a:spcBef>
                <a:spcPts val="0"/>
              </a:spcBef>
              <a:buSzPct val="115000"/>
              <a:defRPr sz="160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400">
                <a:solidFill>
                  <a:schemeClr val="tx2">
                    <a:lumMod val="75000"/>
                    <a:lumOff val="25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20"/>
          </p:nvPr>
        </p:nvSpPr>
        <p:spPr>
          <a:xfrm>
            <a:off x="2814638" y="1778400"/>
            <a:ext cx="5465762" cy="4378325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12123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000" y="936000"/>
            <a:ext cx="7776000" cy="4320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 b="1" kern="2400" spc="-10"/>
            </a:lvl1pPr>
          </a:lstStyle>
          <a:p>
            <a:r>
              <a:rPr lang="de-DE" dirty="0" err="1" smtClean="0"/>
              <a:t>Click</a:t>
            </a:r>
            <a:r>
              <a:rPr lang="de-DE" dirty="0" smtClean="0"/>
              <a:t> to </a:t>
            </a:r>
            <a:r>
              <a:rPr lang="de-DE" dirty="0" err="1" smtClean="0"/>
              <a:t>edit</a:t>
            </a:r>
            <a:r>
              <a:rPr lang="de-DE" dirty="0" smtClean="0"/>
              <a:t> Master title style</a:t>
            </a:r>
            <a:endParaRPr lang="de-DE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4680000" y="1778400"/>
            <a:ext cx="3600000" cy="4377600"/>
          </a:xfrm>
          <a:prstGeom prst="rect">
            <a:avLst/>
          </a:prstGeom>
        </p:spPr>
        <p:txBody>
          <a:bodyPr vert="horz" lIns="0" tIns="0" rIns="0" bIns="0"/>
          <a:lstStyle>
            <a:lvl1pPr marL="0" indent="-180000">
              <a:lnSpc>
                <a:spcPts val="1950"/>
              </a:lnSpc>
              <a:spcBef>
                <a:spcPts val="0"/>
              </a:spcBef>
              <a:buSzPct val="115000"/>
              <a:defRPr sz="1600">
                <a:solidFill>
                  <a:schemeClr val="tx2"/>
                </a:solidFill>
              </a:defRPr>
            </a:lvl1pPr>
            <a:lvl2pPr>
              <a:defRPr sz="1400">
                <a:solidFill>
                  <a:schemeClr val="tx2">
                    <a:lumMod val="75000"/>
                    <a:lumOff val="25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de-DE" dirty="0" err="1" smtClean="0"/>
              <a:t>Click</a:t>
            </a:r>
            <a:r>
              <a:rPr lang="de-DE" dirty="0" smtClean="0"/>
              <a:t> to </a:t>
            </a:r>
            <a:r>
              <a:rPr lang="de-DE" dirty="0" err="1" smtClean="0"/>
              <a:t>edit</a:t>
            </a:r>
            <a:r>
              <a:rPr lang="de-DE" dirty="0" smtClean="0"/>
              <a:t> Master text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err="1" smtClean="0"/>
              <a:t>Third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8"/>
          </p:nvPr>
        </p:nvSpPr>
        <p:spPr>
          <a:xfrm>
            <a:off x="702000" y="1778400"/>
            <a:ext cx="3600000" cy="437760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260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000" y="936000"/>
            <a:ext cx="7776000" cy="4320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 b="1" kern="2400" spc="-10"/>
            </a:lvl1pPr>
          </a:lstStyle>
          <a:p>
            <a:r>
              <a:rPr lang="de-DE" dirty="0" err="1" smtClean="0"/>
              <a:t>Click</a:t>
            </a:r>
            <a:r>
              <a:rPr lang="de-DE" dirty="0" smtClean="0"/>
              <a:t> to </a:t>
            </a:r>
            <a:r>
              <a:rPr lang="de-DE" dirty="0" err="1" smtClean="0"/>
              <a:t>edit</a:t>
            </a:r>
            <a:r>
              <a:rPr lang="de-DE" dirty="0" smtClean="0"/>
              <a:t> Master title style</a:t>
            </a:r>
            <a:endParaRPr lang="de-DE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1836000" y="5076000"/>
            <a:ext cx="5112000" cy="1080000"/>
          </a:xfrm>
          <a:prstGeom prst="rect">
            <a:avLst/>
          </a:prstGeom>
        </p:spPr>
        <p:txBody>
          <a:bodyPr vert="horz" lIns="0" tIns="0" rIns="0" bIns="0"/>
          <a:lstStyle>
            <a:lvl1pPr marL="0" indent="-180000">
              <a:lnSpc>
                <a:spcPts val="1950"/>
              </a:lnSpc>
              <a:spcBef>
                <a:spcPts val="0"/>
              </a:spcBef>
              <a:buSzPct val="115000"/>
              <a:defRPr sz="160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400">
                <a:solidFill>
                  <a:schemeClr val="tx2">
                    <a:lumMod val="75000"/>
                    <a:lumOff val="25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1836738" y="1778400"/>
            <a:ext cx="5111750" cy="316800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17650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883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oa-keller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250"/>
            <a:ext cx="9144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808288" y="1655763"/>
            <a:ext cx="252412" cy="252412"/>
          </a:xfrm>
          <a:prstGeom prst="rect">
            <a:avLst/>
          </a:prstGeom>
          <a:solidFill>
            <a:srgbClr val="1439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/>
          <p:cNvCxnSpPr/>
          <p:nvPr/>
        </p:nvCxnSpPr>
        <p:spPr>
          <a:xfrm>
            <a:off x="0" y="1782763"/>
            <a:ext cx="9144000" cy="1587"/>
          </a:xfrm>
          <a:prstGeom prst="line">
            <a:avLst/>
          </a:prstGeom>
          <a:ln w="6350">
            <a:solidFill>
              <a:srgbClr val="143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F:\Dokumente\Logos\OA13C100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61985"/>
            <a:ext cx="2267421" cy="60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3200">
          <a:solidFill>
            <a:srgbClr val="143968"/>
          </a:solidFill>
          <a:latin typeface="Candara"/>
          <a:ea typeface="ＭＳ Ｐゴシック" pitchFamily="34" charset="-128"/>
          <a:cs typeface="Candar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43968"/>
          </a:solidFill>
          <a:latin typeface="Candara" pitchFamily="34" charset="0"/>
          <a:ea typeface="ＭＳ Ｐゴシック" pitchFamily="34" charset="-128"/>
          <a:cs typeface="Candar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43968"/>
          </a:solidFill>
          <a:latin typeface="Candara" pitchFamily="34" charset="0"/>
          <a:ea typeface="ＭＳ Ｐゴシック" pitchFamily="34" charset="-128"/>
          <a:cs typeface="Candar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43968"/>
          </a:solidFill>
          <a:latin typeface="Candara" pitchFamily="34" charset="0"/>
          <a:ea typeface="ＭＳ Ｐゴシック" pitchFamily="34" charset="-128"/>
          <a:cs typeface="Candar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43968"/>
          </a:solidFill>
          <a:latin typeface="Candara" pitchFamily="34" charset="0"/>
          <a:ea typeface="ＭＳ Ｐゴシック" pitchFamily="34" charset="-128"/>
          <a:cs typeface="Candar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143968"/>
          </a:solidFill>
          <a:latin typeface="Candara" pitchFamily="34" charset="0"/>
          <a:ea typeface="ＭＳ Ｐゴシック" pitchFamily="3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143968"/>
          </a:solidFill>
          <a:latin typeface="Candara" pitchFamily="34" charset="0"/>
          <a:ea typeface="ＭＳ Ｐゴシック" pitchFamily="3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143968"/>
          </a:solidFill>
          <a:latin typeface="Candara" pitchFamily="34" charset="0"/>
          <a:ea typeface="ＭＳ Ｐゴシック" pitchFamily="3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143968"/>
          </a:solidFill>
          <a:latin typeface="Candara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solidFill>
            <a:srgbClr val="1439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>
            <a:off x="0" y="1125314"/>
            <a:ext cx="503238" cy="71438"/>
          </a:xfrm>
          <a:prstGeom prst="rect">
            <a:avLst/>
          </a:prstGeom>
          <a:solidFill>
            <a:srgbClr val="1439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 userDrawn="1"/>
        </p:nvSpPr>
        <p:spPr>
          <a:xfrm>
            <a:off x="0" y="6713538"/>
            <a:ext cx="9144000" cy="144462"/>
          </a:xfrm>
          <a:prstGeom prst="rect">
            <a:avLst/>
          </a:prstGeom>
          <a:solidFill>
            <a:srgbClr val="1439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/>
          <p:cNvCxnSpPr/>
          <p:nvPr/>
        </p:nvCxnSpPr>
        <p:spPr>
          <a:xfrm>
            <a:off x="0" y="1124744"/>
            <a:ext cx="8100392" cy="0"/>
          </a:xfrm>
          <a:prstGeom prst="line">
            <a:avLst/>
          </a:prstGeom>
          <a:ln w="6350">
            <a:solidFill>
              <a:srgbClr val="143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</p:sldLayoutIdLst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12" Type="http://schemas.openxmlformats.org/officeDocument/2006/relationships/image" Target="../media/image6.jpeg"/><Relationship Id="rId2" Type="http://schemas.openxmlformats.org/officeDocument/2006/relationships/hyperlink" Target="http://intranet/bilddatenbank/_layouts/listform.aspx?PageType=4&amp;ListId=%7b4D3D6D81-AF90-47FD-95F6-0931469FB832%7d&amp;ID=1821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intranet/bilddatenbank/_layouts/listform.aspx?PageType=4&amp;ListId=%7b4D3D6D81-AF90-47FD-95F6-0931469FB832%7d&amp;ID=712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8.jpeg"/><Relationship Id="rId10" Type="http://schemas.openxmlformats.org/officeDocument/2006/relationships/image" Target="../media/image4.jpeg"/><Relationship Id="rId4" Type="http://schemas.openxmlformats.org/officeDocument/2006/relationships/hyperlink" Target="http://intranet/bilddatenbank/_layouts/listform.aspx?PageType=4&amp;ListId=%7b4D3D6D81-AF90-47FD-95F6-0931469FB832%7d&amp;ID=1805" TargetMode="Externa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ost-ausschuss.de/ua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 bwMode="auto">
          <a:xfrm>
            <a:off x="2268538" y="2420938"/>
            <a:ext cx="6119812" cy="175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tIns="45720" rIns="91440" numCol="1" anchor="t" anchorCtr="0" compatLnSpc="1">
            <a:prstTxWarp prst="textNoShape">
              <a:avLst/>
            </a:prstTxWarp>
          </a:bodyPr>
          <a:lstStyle/>
          <a:p>
            <a:r>
              <a:rPr lang="de-DE" sz="3600" dirty="0" smtClean="0">
                <a:solidFill>
                  <a:schemeClr val="tx1"/>
                </a:solidFill>
                <a:latin typeface="Candara" pitchFamily="34" charset="0"/>
                <a:cs typeface="Candara" pitchFamily="34" charset="0"/>
              </a:rPr>
              <a:t>The </a:t>
            </a:r>
            <a:r>
              <a:rPr lang="de-DE" sz="3600" dirty="0" err="1" smtClean="0">
                <a:solidFill>
                  <a:schemeClr val="tx1"/>
                </a:solidFill>
                <a:latin typeface="Candara" pitchFamily="34" charset="0"/>
                <a:cs typeface="Candara" pitchFamily="34" charset="0"/>
              </a:rPr>
              <a:t>Committee</a:t>
            </a:r>
            <a:r>
              <a:rPr lang="de-DE" sz="3600" dirty="0" smtClean="0">
                <a:solidFill>
                  <a:schemeClr val="tx1"/>
                </a:solidFill>
                <a:latin typeface="Candara" pitchFamily="34" charset="0"/>
                <a:cs typeface="Candara" pitchFamily="34" charset="0"/>
              </a:rPr>
              <a:t> on Eastern European </a:t>
            </a:r>
            <a:r>
              <a:rPr lang="de-DE" sz="3600" dirty="0" err="1" smtClean="0">
                <a:solidFill>
                  <a:schemeClr val="tx1"/>
                </a:solidFill>
                <a:latin typeface="Candara" pitchFamily="34" charset="0"/>
                <a:cs typeface="Candara" pitchFamily="34" charset="0"/>
              </a:rPr>
              <a:t>Economic</a:t>
            </a:r>
            <a:r>
              <a:rPr lang="de-DE" sz="3600" dirty="0" smtClean="0">
                <a:solidFill>
                  <a:schemeClr val="tx1"/>
                </a:solidFill>
                <a:latin typeface="Candara" pitchFamily="34" charset="0"/>
                <a:cs typeface="Candara" pitchFamily="34" charset="0"/>
              </a:rPr>
              <a:t> Relations</a:t>
            </a:r>
            <a:endParaRPr lang="de-DE" sz="3600" dirty="0" smtClean="0">
              <a:latin typeface="Arial" pitchFamily="34" charset="0"/>
              <a:cs typeface="Candara" pitchFamily="34" charset="0"/>
            </a:endParaRPr>
          </a:p>
        </p:txBody>
      </p:sp>
      <p:sp>
        <p:nvSpPr>
          <p:cNvPr id="3075" name="Text Placeholder 5"/>
          <p:cNvSpPr>
            <a:spLocks noGrp="1"/>
          </p:cNvSpPr>
          <p:nvPr>
            <p:ph type="body" sz="quarter" idx="10"/>
          </p:nvPr>
        </p:nvSpPr>
        <p:spPr bwMode="auto">
          <a:xfrm>
            <a:off x="2268538" y="4859338"/>
            <a:ext cx="5184775" cy="360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b="1" dirty="0" smtClean="0"/>
              <a:t>Economy </a:t>
            </a:r>
            <a:r>
              <a:rPr lang="de-DE" b="1" dirty="0" err="1" smtClean="0"/>
              <a:t>connects</a:t>
            </a:r>
            <a:endParaRPr lang="de-DE" b="1" dirty="0" smtClean="0"/>
          </a:p>
          <a:p>
            <a:pPr eaLnBrk="1" hangingPunct="1">
              <a:spcBef>
                <a:spcPct val="0"/>
              </a:spcBef>
            </a:pPr>
            <a:endParaRPr lang="de-DE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Dokumente\Logos\OA13C1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39913"/>
            <a:ext cx="1731392" cy="46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/>
        </p:nvSpPr>
        <p:spPr>
          <a:xfrm>
            <a:off x="-25127" y="1844824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Tx/>
              <a:buNone/>
            </a:pPr>
            <a:r>
              <a:rPr lang="en-US" sz="3800" b="1" kern="3200" dirty="0">
                <a:latin typeface="Candara" pitchFamily="34" charset="0"/>
                <a:cs typeface="Candara" pitchFamily="34" charset="0"/>
              </a:rPr>
              <a:t>Internship </a:t>
            </a:r>
            <a:r>
              <a:rPr lang="en-US" sz="3800" b="1" kern="3200" dirty="0" smtClean="0">
                <a:latin typeface="Candara" pitchFamily="34" charset="0"/>
                <a:cs typeface="Candara" pitchFamily="34" charset="0"/>
              </a:rPr>
              <a:t>Program of </a:t>
            </a:r>
            <a:r>
              <a:rPr lang="en-US" sz="3800" b="1" kern="3200" dirty="0">
                <a:latin typeface="Candara" pitchFamily="34" charset="0"/>
                <a:cs typeface="Candara" pitchFamily="34" charset="0"/>
              </a:rPr>
              <a:t>German </a:t>
            </a:r>
            <a:r>
              <a:rPr lang="en-US" sz="3800" b="1" kern="3200" dirty="0" smtClean="0">
                <a:latin typeface="Candara" pitchFamily="34" charset="0"/>
                <a:cs typeface="Candara" pitchFamily="34" charset="0"/>
              </a:rPr>
              <a:t>Business for Ukraine 201</a:t>
            </a:r>
            <a:r>
              <a:rPr lang="ru-RU" sz="3800" b="1" kern="3200" dirty="0" smtClean="0">
                <a:latin typeface="Candara" pitchFamily="34" charset="0"/>
                <a:cs typeface="Candara" pitchFamily="34" charset="0"/>
              </a:rPr>
              <a:t>7</a:t>
            </a:r>
            <a:endParaRPr lang="en-US" sz="3800" b="1" kern="3200" dirty="0">
              <a:latin typeface="Candara" pitchFamily="34" charset="0"/>
              <a:cs typeface="Candara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0" y="3659540"/>
            <a:ext cx="9144000" cy="250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de-DE" sz="2400" kern="3200" dirty="0" smtClean="0">
                <a:latin typeface="Candara" pitchFamily="34" charset="0"/>
                <a:cs typeface="Candara" pitchFamily="34" charset="0"/>
              </a:rPr>
              <a:t>a </a:t>
            </a:r>
            <a:r>
              <a:rPr lang="de-DE" sz="2400" kern="3200" dirty="0" err="1">
                <a:latin typeface="Candara" pitchFamily="34" charset="0"/>
                <a:cs typeface="Candara" pitchFamily="34" charset="0"/>
              </a:rPr>
              <a:t>joint</a:t>
            </a:r>
            <a:r>
              <a:rPr lang="de-DE" sz="2400" kern="3200" dirty="0">
                <a:latin typeface="Candara" pitchFamily="34" charset="0"/>
                <a:cs typeface="Candara" pitchFamily="34" charset="0"/>
              </a:rPr>
              <a:t> initiative </a:t>
            </a:r>
            <a:r>
              <a:rPr lang="de-DE" sz="2400" kern="3200" dirty="0" err="1">
                <a:latin typeface="Candara" pitchFamily="34" charset="0"/>
                <a:cs typeface="Candara" pitchFamily="34" charset="0"/>
              </a:rPr>
              <a:t>of</a:t>
            </a:r>
            <a:r>
              <a:rPr lang="de-DE" sz="2400" kern="3200" dirty="0">
                <a:latin typeface="Candara" pitchFamily="34" charset="0"/>
                <a:cs typeface="Candara" pitchFamily="34" charset="0"/>
              </a:rPr>
              <a:t> </a:t>
            </a:r>
            <a:endParaRPr lang="de-DE" sz="2400" kern="3200" dirty="0" smtClean="0">
              <a:latin typeface="Candara" pitchFamily="34" charset="0"/>
              <a:cs typeface="Candara" pitchFamily="34" charset="0"/>
            </a:endParaRPr>
          </a:p>
          <a:p>
            <a:pPr algn="ctr" eaLnBrk="1" hangingPunct="1">
              <a:lnSpc>
                <a:spcPct val="80000"/>
              </a:lnSpc>
            </a:pPr>
            <a:endParaRPr lang="de-DE" sz="2800" kern="3200" dirty="0" smtClean="0">
              <a:latin typeface="Candara" pitchFamily="34" charset="0"/>
              <a:cs typeface="Candara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de-DE" sz="2400" kern="3200" dirty="0" smtClean="0">
                <a:latin typeface="Candara" pitchFamily="34" charset="0"/>
                <a:cs typeface="Candara" pitchFamily="34" charset="0"/>
              </a:rPr>
              <a:t>Federal </a:t>
            </a:r>
            <a:r>
              <a:rPr lang="de-DE" sz="2400" kern="3200" dirty="0" err="1">
                <a:latin typeface="Candara" pitchFamily="34" charset="0"/>
                <a:cs typeface="Candara" pitchFamily="34" charset="0"/>
              </a:rPr>
              <a:t>Ministry</a:t>
            </a:r>
            <a:r>
              <a:rPr lang="de-DE" sz="2400" kern="3200" dirty="0">
                <a:latin typeface="Candara" pitchFamily="34" charset="0"/>
                <a:cs typeface="Candara" pitchFamily="34" charset="0"/>
              </a:rPr>
              <a:t> for </a:t>
            </a:r>
            <a:r>
              <a:rPr lang="de-DE" sz="2400" kern="3200" dirty="0" err="1">
                <a:latin typeface="Candara" pitchFamily="34" charset="0"/>
                <a:cs typeface="Candara" pitchFamily="34" charset="0"/>
              </a:rPr>
              <a:t>Economic</a:t>
            </a:r>
            <a:r>
              <a:rPr lang="de-DE" sz="2400" kern="3200" dirty="0">
                <a:latin typeface="Candara" pitchFamily="34" charset="0"/>
                <a:cs typeface="Candara" pitchFamily="34" charset="0"/>
              </a:rPr>
              <a:t> </a:t>
            </a:r>
            <a:r>
              <a:rPr lang="de-DE" sz="2400" kern="3200" dirty="0" err="1" smtClean="0">
                <a:latin typeface="Candara" pitchFamily="34" charset="0"/>
                <a:cs typeface="Candara" pitchFamily="34" charset="0"/>
              </a:rPr>
              <a:t>Cooperation</a:t>
            </a:r>
            <a:r>
              <a:rPr lang="de-DE" sz="2400" kern="3200" dirty="0" smtClean="0">
                <a:latin typeface="Candara" pitchFamily="34" charset="0"/>
                <a:cs typeface="Candara" pitchFamily="34" charset="0"/>
              </a:rPr>
              <a:t> </a:t>
            </a:r>
            <a:r>
              <a:rPr lang="de-DE" sz="2400" kern="3200" dirty="0">
                <a:latin typeface="Candara" pitchFamily="34" charset="0"/>
                <a:cs typeface="Candara" pitchFamily="34" charset="0"/>
              </a:rPr>
              <a:t>and Development (BMZ</a:t>
            </a:r>
            <a:r>
              <a:rPr lang="de-DE" sz="2400" kern="3200" dirty="0" smtClean="0">
                <a:latin typeface="Candara" pitchFamily="34" charset="0"/>
                <a:cs typeface="Candara" pitchFamily="34" charset="0"/>
              </a:rPr>
              <a:t>)</a:t>
            </a:r>
          </a:p>
          <a:p>
            <a:pPr algn="ctr" eaLnBrk="1" hangingPunct="1">
              <a:lnSpc>
                <a:spcPct val="80000"/>
              </a:lnSpc>
            </a:pPr>
            <a:endParaRPr lang="de-DE" sz="1600" kern="3200" dirty="0">
              <a:latin typeface="Candara" pitchFamily="34" charset="0"/>
              <a:cs typeface="Candara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de-DE" sz="2400" kern="3200" dirty="0" err="1" smtClean="0">
                <a:latin typeface="Candara" pitchFamily="34" charset="0"/>
                <a:cs typeface="Candara" pitchFamily="34" charset="0"/>
              </a:rPr>
              <a:t>Committee</a:t>
            </a:r>
            <a:r>
              <a:rPr lang="de-DE" sz="2400" kern="3200" dirty="0" smtClean="0">
                <a:latin typeface="Candara" pitchFamily="34" charset="0"/>
                <a:cs typeface="Candara" pitchFamily="34" charset="0"/>
              </a:rPr>
              <a:t> </a:t>
            </a:r>
            <a:r>
              <a:rPr lang="de-DE" sz="2400" kern="3200" dirty="0">
                <a:latin typeface="Candara" pitchFamily="34" charset="0"/>
                <a:cs typeface="Candara" pitchFamily="34" charset="0"/>
              </a:rPr>
              <a:t>on Eastern </a:t>
            </a:r>
            <a:r>
              <a:rPr lang="de-DE" sz="2400" kern="3200" dirty="0" smtClean="0">
                <a:latin typeface="Candara" pitchFamily="34" charset="0"/>
                <a:cs typeface="Candara" pitchFamily="34" charset="0"/>
              </a:rPr>
              <a:t>European </a:t>
            </a:r>
            <a:r>
              <a:rPr lang="de-DE" sz="2400" kern="3200" dirty="0" err="1">
                <a:latin typeface="Candara" pitchFamily="34" charset="0"/>
                <a:cs typeface="Candara" pitchFamily="34" charset="0"/>
              </a:rPr>
              <a:t>Economic</a:t>
            </a:r>
            <a:r>
              <a:rPr lang="de-DE" sz="2400" kern="3200" dirty="0">
                <a:latin typeface="Candara" pitchFamily="34" charset="0"/>
                <a:cs typeface="Candara" pitchFamily="34" charset="0"/>
              </a:rPr>
              <a:t> </a:t>
            </a:r>
            <a:r>
              <a:rPr lang="de-DE" sz="2400" kern="3200" dirty="0" smtClean="0">
                <a:latin typeface="Candara" pitchFamily="34" charset="0"/>
                <a:cs typeface="Candara" pitchFamily="34" charset="0"/>
              </a:rPr>
              <a:t>Relations</a:t>
            </a:r>
          </a:p>
          <a:p>
            <a:pPr algn="ctr" eaLnBrk="1" hangingPunct="1">
              <a:lnSpc>
                <a:spcPct val="80000"/>
              </a:lnSpc>
            </a:pPr>
            <a:endParaRPr lang="de-DE" sz="1600" kern="3200" dirty="0" smtClean="0">
              <a:latin typeface="Candara" pitchFamily="34" charset="0"/>
              <a:cs typeface="Candara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de-DE" sz="2400" kern="3200" dirty="0" err="1" smtClean="0">
                <a:latin typeface="Candara" pitchFamily="34" charset="0"/>
              </a:rPr>
              <a:t>Ukrainian</a:t>
            </a:r>
            <a:r>
              <a:rPr lang="de-DE" sz="2400" kern="3200" dirty="0" smtClean="0">
                <a:latin typeface="Candara" pitchFamily="34" charset="0"/>
              </a:rPr>
              <a:t> </a:t>
            </a:r>
            <a:r>
              <a:rPr lang="de-DE" sz="2400" kern="3200" dirty="0" err="1" smtClean="0">
                <a:latin typeface="Candara" pitchFamily="34" charset="0"/>
              </a:rPr>
              <a:t>Chamber</a:t>
            </a:r>
            <a:r>
              <a:rPr lang="de-DE" sz="2400" kern="3200" dirty="0" smtClean="0">
                <a:latin typeface="Candara" pitchFamily="34" charset="0"/>
              </a:rPr>
              <a:t> </a:t>
            </a:r>
            <a:r>
              <a:rPr lang="de-DE" sz="2400" kern="3200" dirty="0" err="1" smtClean="0">
                <a:latin typeface="Candara" pitchFamily="34" charset="0"/>
              </a:rPr>
              <a:t>of</a:t>
            </a:r>
            <a:r>
              <a:rPr lang="de-DE" sz="2400" kern="3200" dirty="0" smtClean="0">
                <a:latin typeface="Candara" pitchFamily="34" charset="0"/>
              </a:rPr>
              <a:t> Commerce </a:t>
            </a:r>
            <a:r>
              <a:rPr lang="de-DE" sz="2400" kern="3200" dirty="0" err="1" smtClean="0">
                <a:latin typeface="Candara" pitchFamily="34" charset="0"/>
              </a:rPr>
              <a:t>and</a:t>
            </a:r>
            <a:r>
              <a:rPr lang="de-DE" sz="2400" kern="3200" dirty="0" smtClean="0">
                <a:latin typeface="Candara" pitchFamily="34" charset="0"/>
              </a:rPr>
              <a:t> </a:t>
            </a:r>
            <a:r>
              <a:rPr lang="de-DE" sz="2400" kern="3200" dirty="0" err="1" smtClean="0">
                <a:latin typeface="Candara" pitchFamily="34" charset="0"/>
              </a:rPr>
              <a:t>Industry</a:t>
            </a:r>
            <a:endParaRPr lang="de-DE" sz="2400" kern="3200" dirty="0" smtClean="0">
              <a:latin typeface="Candara" pitchFamily="34" charset="0"/>
            </a:endParaRPr>
          </a:p>
          <a:p>
            <a:pPr algn="ctr" eaLnBrk="1" hangingPunct="1">
              <a:lnSpc>
                <a:spcPct val="80000"/>
              </a:lnSpc>
            </a:pPr>
            <a:endParaRPr lang="de-DE" sz="1600" kern="3200" dirty="0" smtClean="0">
              <a:latin typeface="Candara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de-DE" sz="2400" kern="3200" dirty="0" smtClean="0">
                <a:latin typeface="Candara" pitchFamily="34" charset="0"/>
              </a:rPr>
              <a:t>Deutsche Gesellschaft für Internationale Zusammenarbeit (GIZ)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33" y="101994"/>
            <a:ext cx="1359858" cy="878734"/>
          </a:xfrm>
          <a:prstGeom prst="rect">
            <a:avLst/>
          </a:prstGeom>
        </p:spPr>
      </p:pic>
      <p:pic>
        <p:nvPicPr>
          <p:cNvPr id="8" name="Grafik 7" descr="F:\Dokumente\Ukraine\Website\gizlogo-unternehmen-de-rgb-7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071" y="404664"/>
            <a:ext cx="1647825" cy="44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Bild 3" descr="C:\Users\skaegebe\AppData\Local\Microsoft\Windows\INetCache\Content.Word\logo-eo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343" y="332656"/>
            <a:ext cx="126174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Bild 2" descr="C:\Users\skaegebe\AppData\Local\Microsoft\Windows\INetCache\Content.Word\logo-ucci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631" y="339913"/>
            <a:ext cx="1251585" cy="4908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4"/>
          <p:cNvSpPr txBox="1"/>
          <p:nvPr/>
        </p:nvSpPr>
        <p:spPr>
          <a:xfrm>
            <a:off x="323528" y="1328368"/>
            <a:ext cx="8424936" cy="93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accent3"/>
                </a:solidFill>
                <a:latin typeface="+mj-lt"/>
              </a:rPr>
              <a:t>The </a:t>
            </a:r>
            <a:r>
              <a:rPr lang="de-DE" b="1" dirty="0" err="1" smtClean="0">
                <a:solidFill>
                  <a:schemeClr val="accent3"/>
                </a:solidFill>
                <a:latin typeface="+mj-lt"/>
              </a:rPr>
              <a:t>internship</a:t>
            </a:r>
            <a:r>
              <a:rPr lang="de-DE" b="1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b="1" dirty="0" err="1" smtClean="0">
                <a:solidFill>
                  <a:schemeClr val="accent3"/>
                </a:solidFill>
                <a:latin typeface="+mj-lt"/>
              </a:rPr>
              <a:t>program</a:t>
            </a:r>
            <a:r>
              <a:rPr lang="de-DE" b="1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b="1" dirty="0" err="1" smtClean="0">
                <a:solidFill>
                  <a:schemeClr val="accent3"/>
                </a:solidFill>
                <a:latin typeface="+mj-lt"/>
              </a:rPr>
              <a:t>provides</a:t>
            </a:r>
            <a:endParaRPr lang="de-DE" b="1" dirty="0" smtClean="0">
              <a:solidFill>
                <a:schemeClr val="accent3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endParaRPr lang="de-DE" sz="1000" b="1" dirty="0">
              <a:solidFill>
                <a:schemeClr val="accent3"/>
              </a:solidFill>
              <a:latin typeface="+mj-lt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de-DE" kern="3200" dirty="0" err="1" smtClean="0">
                <a:solidFill>
                  <a:schemeClr val="accent3"/>
                </a:solidFill>
                <a:latin typeface="+mj-lt"/>
                <a:cs typeface="Candara" pitchFamily="34" charset="0"/>
              </a:rPr>
              <a:t>internships</a:t>
            </a:r>
            <a:r>
              <a:rPr lang="de-DE" kern="3200" dirty="0" smtClean="0">
                <a:solidFill>
                  <a:schemeClr val="accent3"/>
                </a:solidFill>
                <a:latin typeface="+mj-lt"/>
                <a:cs typeface="Candara" pitchFamily="34" charset="0"/>
              </a:rPr>
              <a:t> </a:t>
            </a:r>
            <a:r>
              <a:rPr lang="de-DE" kern="3200" dirty="0">
                <a:solidFill>
                  <a:schemeClr val="accent3"/>
                </a:solidFill>
                <a:latin typeface="+mj-lt"/>
                <a:cs typeface="Candara" pitchFamily="34" charset="0"/>
              </a:rPr>
              <a:t>for </a:t>
            </a:r>
            <a:r>
              <a:rPr lang="de-DE" kern="3200" dirty="0" smtClean="0">
                <a:solidFill>
                  <a:schemeClr val="accent3"/>
                </a:solidFill>
                <a:latin typeface="+mj-lt"/>
                <a:cs typeface="Candara" pitchFamily="34" charset="0"/>
              </a:rPr>
              <a:t>highly </a:t>
            </a:r>
            <a:r>
              <a:rPr lang="de-DE" kern="3200" dirty="0">
                <a:solidFill>
                  <a:schemeClr val="accent3"/>
                </a:solidFill>
                <a:latin typeface="+mj-lt"/>
                <a:cs typeface="Candara" pitchFamily="34" charset="0"/>
              </a:rPr>
              <a:t>qualified </a:t>
            </a:r>
            <a:r>
              <a:rPr lang="de-DE" kern="3200" dirty="0" err="1">
                <a:solidFill>
                  <a:schemeClr val="accent3"/>
                </a:solidFill>
                <a:latin typeface="+mj-lt"/>
                <a:cs typeface="Candara" pitchFamily="34" charset="0"/>
              </a:rPr>
              <a:t>students</a:t>
            </a:r>
            <a:r>
              <a:rPr lang="de-DE" kern="3200" dirty="0">
                <a:solidFill>
                  <a:schemeClr val="accent3"/>
                </a:solidFill>
                <a:latin typeface="+mj-lt"/>
                <a:cs typeface="Candara" pitchFamily="34" charset="0"/>
              </a:rPr>
              <a:t> </a:t>
            </a:r>
            <a:r>
              <a:rPr lang="de-DE" kern="3200" dirty="0" smtClean="0">
                <a:solidFill>
                  <a:schemeClr val="accent3"/>
                </a:solidFill>
                <a:latin typeface="+mj-lt"/>
                <a:cs typeface="Candara" pitchFamily="34" charset="0"/>
              </a:rPr>
              <a:t>/ </a:t>
            </a:r>
            <a:r>
              <a:rPr lang="de-DE" kern="3200" dirty="0" err="1" smtClean="0">
                <a:solidFill>
                  <a:schemeClr val="accent3"/>
                </a:solidFill>
                <a:latin typeface="+mj-lt"/>
                <a:cs typeface="Candara" pitchFamily="34" charset="0"/>
              </a:rPr>
              <a:t>young</a:t>
            </a:r>
            <a:r>
              <a:rPr lang="de-DE" kern="3200" dirty="0" smtClean="0">
                <a:solidFill>
                  <a:schemeClr val="accent3"/>
                </a:solidFill>
                <a:latin typeface="+mj-lt"/>
                <a:cs typeface="Candara" pitchFamily="34" charset="0"/>
              </a:rPr>
              <a:t> </a:t>
            </a:r>
            <a:r>
              <a:rPr lang="de-DE" kern="3200" dirty="0" err="1">
                <a:solidFill>
                  <a:schemeClr val="accent3"/>
                </a:solidFill>
                <a:latin typeface="+mj-lt"/>
                <a:cs typeface="Candara" pitchFamily="34" charset="0"/>
              </a:rPr>
              <a:t>graduates</a:t>
            </a:r>
            <a:r>
              <a:rPr lang="de-DE" kern="3200" dirty="0">
                <a:solidFill>
                  <a:schemeClr val="accent3"/>
                </a:solidFill>
                <a:latin typeface="+mj-lt"/>
                <a:cs typeface="Candara" pitchFamily="34" charset="0"/>
              </a:rPr>
              <a:t> </a:t>
            </a:r>
            <a:endParaRPr lang="de-DE" kern="3200" dirty="0" smtClean="0">
              <a:solidFill>
                <a:schemeClr val="accent3"/>
              </a:solidFill>
              <a:latin typeface="+mj-lt"/>
              <a:cs typeface="Candara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de-DE" kern="3200" dirty="0" smtClean="0">
                <a:solidFill>
                  <a:schemeClr val="accent3"/>
                </a:solidFill>
                <a:latin typeface="+mj-lt"/>
                <a:cs typeface="Candara" pitchFamily="34" charset="0"/>
              </a:rPr>
              <a:t>in </a:t>
            </a:r>
            <a:r>
              <a:rPr lang="de-DE" kern="3200" dirty="0">
                <a:solidFill>
                  <a:schemeClr val="accent3"/>
                </a:solidFill>
                <a:latin typeface="+mj-lt"/>
                <a:cs typeface="Candara" pitchFamily="34" charset="0"/>
              </a:rPr>
              <a:t>German companies in </a:t>
            </a:r>
            <a:r>
              <a:rPr lang="de-DE" kern="3200" dirty="0" smtClean="0">
                <a:solidFill>
                  <a:schemeClr val="accent3"/>
                </a:solidFill>
                <a:latin typeface="+mj-lt"/>
                <a:cs typeface="Candara" pitchFamily="34" charset="0"/>
              </a:rPr>
              <a:t>Germany</a:t>
            </a:r>
            <a:endParaRPr lang="de-DE" kern="3200" dirty="0">
              <a:solidFill>
                <a:schemeClr val="accent3"/>
              </a:solidFill>
              <a:latin typeface="+mj-lt"/>
              <a:cs typeface="Candara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990958" y="2636912"/>
            <a:ext cx="262829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b="1">
                <a:latin typeface="+mj-lt"/>
              </a:defRPr>
            </a:lvl1pPr>
          </a:lstStyle>
          <a:p>
            <a:r>
              <a:rPr lang="de-DE" dirty="0"/>
              <a:t>Start: 1 </a:t>
            </a:r>
            <a:r>
              <a:rPr lang="de-DE" dirty="0" err="1" smtClean="0"/>
              <a:t>February</a:t>
            </a:r>
            <a:r>
              <a:rPr lang="de-DE" dirty="0" smtClean="0"/>
              <a:t> 201</a:t>
            </a:r>
            <a:r>
              <a:rPr lang="ru-RU" dirty="0" smtClean="0"/>
              <a:t>7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3257854" y="2636912"/>
            <a:ext cx="262829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b="1">
                <a:latin typeface="+mj-lt"/>
              </a:defRPr>
            </a:lvl1pPr>
          </a:lstStyle>
          <a:p>
            <a:r>
              <a:rPr lang="de-DE" dirty="0" smtClean="0"/>
              <a:t>3 - 5 </a:t>
            </a:r>
            <a:r>
              <a:rPr lang="de-DE" dirty="0" err="1"/>
              <a:t>months</a:t>
            </a:r>
            <a:endParaRPr lang="de-DE" dirty="0"/>
          </a:p>
        </p:txBody>
      </p:sp>
      <p:sp>
        <p:nvSpPr>
          <p:cNvPr id="18" name="TextBox 12"/>
          <p:cNvSpPr txBox="1"/>
          <p:nvPr/>
        </p:nvSpPr>
        <p:spPr>
          <a:xfrm>
            <a:off x="0" y="3573016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b="1" dirty="0" smtClean="0">
                <a:solidFill>
                  <a:schemeClr val="accent3"/>
                </a:solidFill>
                <a:latin typeface="+mj-lt"/>
              </a:rPr>
              <a:t>Support </a:t>
            </a:r>
            <a:r>
              <a:rPr lang="de-DE" b="1" dirty="0" err="1" smtClean="0">
                <a:solidFill>
                  <a:schemeClr val="accent3"/>
                </a:solidFill>
                <a:latin typeface="+mj-lt"/>
              </a:rPr>
              <a:t>from</a:t>
            </a:r>
            <a:r>
              <a:rPr lang="de-DE" b="1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b="1" dirty="0" err="1" smtClean="0">
                <a:solidFill>
                  <a:schemeClr val="accent3"/>
                </a:solidFill>
                <a:latin typeface="+mj-lt"/>
              </a:rPr>
              <a:t>the</a:t>
            </a:r>
            <a:r>
              <a:rPr lang="de-DE" b="1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b="1" dirty="0" err="1" smtClean="0">
                <a:solidFill>
                  <a:schemeClr val="accent3"/>
                </a:solidFill>
                <a:latin typeface="+mj-lt"/>
              </a:rPr>
              <a:t>program</a:t>
            </a:r>
            <a:endParaRPr lang="de-DE" b="1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2" name="Titel 1"/>
          <p:cNvSpPr>
            <a:spLocks noGrp="1"/>
          </p:cNvSpPr>
          <p:nvPr>
            <p:ph type="ctrTitle"/>
          </p:nvPr>
        </p:nvSpPr>
        <p:spPr>
          <a:xfrm>
            <a:off x="12230" y="260648"/>
            <a:ext cx="2831578" cy="728422"/>
          </a:xfrm>
        </p:spPr>
        <p:txBody>
          <a:bodyPr/>
          <a:lstStyle/>
          <a:p>
            <a:pPr algn="ctr"/>
            <a:r>
              <a:rPr lang="de-DE" sz="2000" dirty="0" smtClean="0"/>
              <a:t>Internship Program </a:t>
            </a:r>
            <a:br>
              <a:rPr lang="de-DE" sz="2000" dirty="0" smtClean="0"/>
            </a:br>
            <a:r>
              <a:rPr lang="de-DE" sz="2000" dirty="0" err="1" smtClean="0"/>
              <a:t>of</a:t>
            </a:r>
            <a:r>
              <a:rPr lang="de-DE" sz="2000" dirty="0" smtClean="0"/>
              <a:t> German Business 2016</a:t>
            </a:r>
            <a:br>
              <a:rPr lang="de-DE" sz="2000" dirty="0" smtClean="0"/>
            </a:br>
            <a:endParaRPr lang="de-DE" sz="2000" dirty="0"/>
          </a:p>
        </p:txBody>
      </p:sp>
      <p:sp>
        <p:nvSpPr>
          <p:cNvPr id="21" name="Textfeld 20"/>
          <p:cNvSpPr txBox="1"/>
          <p:nvPr/>
        </p:nvSpPr>
        <p:spPr>
          <a:xfrm>
            <a:off x="496125" y="2636912"/>
            <a:ext cx="262829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latin typeface="+mj-lt"/>
              </a:rPr>
              <a:t>25 - 30 </a:t>
            </a:r>
            <a:r>
              <a:rPr lang="de-DE" b="1" dirty="0" err="1" smtClean="0">
                <a:latin typeface="+mj-lt"/>
              </a:rPr>
              <a:t>interns</a:t>
            </a:r>
            <a:endParaRPr lang="de-DE" b="1" dirty="0">
              <a:latin typeface="+mj-lt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971600" y="4067780"/>
            <a:ext cx="7180944" cy="369332"/>
          </a:xfrm>
          <a:prstGeom prst="rect">
            <a:avLst/>
          </a:prstGeom>
          <a:ln>
            <a:prstDash val="sysDot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b="1" dirty="0" err="1">
                <a:solidFill>
                  <a:schemeClr val="lt1"/>
                </a:solidFill>
                <a:latin typeface="+mj-lt"/>
                <a:ea typeface="+mn-ea"/>
              </a:rPr>
              <a:t>Monthly</a:t>
            </a:r>
            <a:r>
              <a:rPr lang="de-DE" b="1" dirty="0">
                <a:solidFill>
                  <a:schemeClr val="lt1"/>
                </a:solidFill>
                <a:latin typeface="+mj-lt"/>
                <a:ea typeface="+mn-ea"/>
              </a:rPr>
              <a:t> </a:t>
            </a:r>
            <a:r>
              <a:rPr lang="de-DE" b="1" dirty="0" err="1" smtClean="0">
                <a:solidFill>
                  <a:schemeClr val="lt1"/>
                </a:solidFill>
                <a:latin typeface="+mj-lt"/>
                <a:ea typeface="+mn-ea"/>
              </a:rPr>
              <a:t>scholarship</a:t>
            </a:r>
            <a:endParaRPr lang="de-DE" b="1" dirty="0">
              <a:solidFill>
                <a:schemeClr val="lt1"/>
              </a:solidFill>
              <a:latin typeface="+mj-lt"/>
              <a:ea typeface="+mn-ea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971854" y="5219908"/>
            <a:ext cx="718069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lt1"/>
                </a:solidFill>
                <a:latin typeface="+mj-lt"/>
                <a:ea typeface="+mn-ea"/>
              </a:rPr>
              <a:t>Travel </a:t>
            </a:r>
            <a:r>
              <a:rPr lang="de-DE" b="1" dirty="0" err="1">
                <a:solidFill>
                  <a:schemeClr val="lt1"/>
                </a:solidFill>
                <a:latin typeface="+mj-lt"/>
                <a:ea typeface="+mn-ea"/>
              </a:rPr>
              <a:t>costs</a:t>
            </a:r>
            <a:r>
              <a:rPr lang="de-DE" b="1" dirty="0">
                <a:solidFill>
                  <a:schemeClr val="lt1"/>
                </a:solidFill>
                <a:latin typeface="+mj-lt"/>
                <a:ea typeface="+mn-ea"/>
              </a:rPr>
              <a:t> </a:t>
            </a:r>
            <a:r>
              <a:rPr lang="de-DE" b="1" dirty="0" err="1">
                <a:solidFill>
                  <a:schemeClr val="lt1"/>
                </a:solidFill>
                <a:latin typeface="+mj-lt"/>
                <a:ea typeface="+mn-ea"/>
              </a:rPr>
              <a:t>to</a:t>
            </a:r>
            <a:r>
              <a:rPr lang="de-DE" b="1" dirty="0">
                <a:solidFill>
                  <a:schemeClr val="lt1"/>
                </a:solidFill>
                <a:latin typeface="+mj-lt"/>
                <a:ea typeface="+mn-ea"/>
              </a:rPr>
              <a:t> Germany </a:t>
            </a:r>
            <a:r>
              <a:rPr lang="de-DE" b="1" dirty="0" err="1">
                <a:solidFill>
                  <a:schemeClr val="lt1"/>
                </a:solidFill>
                <a:latin typeface="+mj-lt"/>
                <a:ea typeface="+mn-ea"/>
              </a:rPr>
              <a:t>and</a:t>
            </a:r>
            <a:r>
              <a:rPr lang="de-DE" b="1" dirty="0">
                <a:solidFill>
                  <a:schemeClr val="lt1"/>
                </a:solidFill>
                <a:latin typeface="+mj-lt"/>
                <a:ea typeface="+mn-ea"/>
              </a:rPr>
              <a:t> back </a:t>
            </a:r>
            <a:r>
              <a:rPr lang="de-DE" b="1" dirty="0" err="1" smtClean="0">
                <a:solidFill>
                  <a:schemeClr val="lt1"/>
                </a:solidFill>
                <a:latin typeface="+mj-lt"/>
                <a:ea typeface="+mn-ea"/>
              </a:rPr>
              <a:t>home</a:t>
            </a:r>
            <a:endParaRPr lang="sr-Latn-CS" b="1" dirty="0">
              <a:solidFill>
                <a:schemeClr val="lt1"/>
              </a:solidFill>
              <a:latin typeface="+mj-lt"/>
              <a:ea typeface="+mn-ea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971600" y="4643844"/>
            <a:ext cx="7180944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lt1"/>
                </a:solidFill>
                <a:latin typeface="+mj-lt"/>
                <a:ea typeface="+mn-ea"/>
              </a:rPr>
              <a:t>Companies </a:t>
            </a:r>
            <a:r>
              <a:rPr lang="de-DE" b="1" dirty="0" err="1" smtClean="0">
                <a:solidFill>
                  <a:schemeClr val="lt1"/>
                </a:solidFill>
                <a:latin typeface="+mj-lt"/>
                <a:ea typeface="+mn-ea"/>
              </a:rPr>
              <a:t>are</a:t>
            </a:r>
            <a:r>
              <a:rPr lang="de-DE" b="1" dirty="0" smtClean="0">
                <a:solidFill>
                  <a:schemeClr val="lt1"/>
                </a:solidFill>
                <a:latin typeface="+mj-lt"/>
                <a:ea typeface="+mn-ea"/>
              </a:rPr>
              <a:t> </a:t>
            </a:r>
            <a:r>
              <a:rPr lang="de-DE" b="1" dirty="0" err="1" smtClean="0">
                <a:solidFill>
                  <a:schemeClr val="lt1"/>
                </a:solidFill>
                <a:latin typeface="+mj-lt"/>
                <a:ea typeface="+mn-ea"/>
              </a:rPr>
              <a:t>taking</a:t>
            </a:r>
            <a:r>
              <a:rPr lang="de-DE" b="1" dirty="0" smtClean="0">
                <a:solidFill>
                  <a:schemeClr val="lt1"/>
                </a:solidFill>
                <a:latin typeface="+mj-lt"/>
                <a:ea typeface="+mn-ea"/>
              </a:rPr>
              <a:t> </a:t>
            </a:r>
            <a:r>
              <a:rPr lang="de-DE" b="1" dirty="0">
                <a:solidFill>
                  <a:schemeClr val="lt1"/>
                </a:solidFill>
                <a:latin typeface="+mj-lt"/>
                <a:ea typeface="+mn-ea"/>
              </a:rPr>
              <a:t>care </a:t>
            </a:r>
            <a:r>
              <a:rPr lang="de-DE" b="1" dirty="0" err="1">
                <a:solidFill>
                  <a:schemeClr val="lt1"/>
                </a:solidFill>
                <a:latin typeface="+mj-lt"/>
                <a:ea typeface="+mn-ea"/>
              </a:rPr>
              <a:t>of</a:t>
            </a:r>
            <a:r>
              <a:rPr lang="de-DE" b="1" dirty="0">
                <a:solidFill>
                  <a:schemeClr val="lt1"/>
                </a:solidFill>
                <a:latin typeface="+mj-lt"/>
                <a:ea typeface="+mn-ea"/>
              </a:rPr>
              <a:t> </a:t>
            </a:r>
            <a:r>
              <a:rPr lang="de-DE" b="1" dirty="0" err="1">
                <a:latin typeface="+mj-lt"/>
              </a:rPr>
              <a:t>r</a:t>
            </a:r>
            <a:r>
              <a:rPr lang="de-DE" b="1" dirty="0" err="1" smtClean="0">
                <a:solidFill>
                  <a:schemeClr val="lt1"/>
                </a:solidFill>
                <a:latin typeface="+mj-lt"/>
                <a:ea typeface="+mn-ea"/>
              </a:rPr>
              <a:t>ent</a:t>
            </a:r>
            <a:r>
              <a:rPr lang="de-DE" b="1" dirty="0" smtClean="0">
                <a:solidFill>
                  <a:schemeClr val="lt1"/>
                </a:solidFill>
                <a:latin typeface="+mj-lt"/>
                <a:ea typeface="+mn-ea"/>
              </a:rPr>
              <a:t> </a:t>
            </a:r>
            <a:r>
              <a:rPr lang="de-DE" b="1" dirty="0" err="1">
                <a:solidFill>
                  <a:schemeClr val="lt1"/>
                </a:solidFill>
                <a:latin typeface="+mj-lt"/>
                <a:ea typeface="+mn-ea"/>
              </a:rPr>
              <a:t>and</a:t>
            </a:r>
            <a:r>
              <a:rPr lang="de-DE" b="1" dirty="0">
                <a:solidFill>
                  <a:schemeClr val="lt1"/>
                </a:solidFill>
                <a:latin typeface="+mj-lt"/>
                <a:ea typeface="+mn-ea"/>
              </a:rPr>
              <a:t> </a:t>
            </a:r>
            <a:r>
              <a:rPr lang="de-DE" b="1" dirty="0" err="1">
                <a:solidFill>
                  <a:schemeClr val="lt1"/>
                </a:solidFill>
                <a:latin typeface="+mj-lt"/>
                <a:ea typeface="+mn-ea"/>
              </a:rPr>
              <a:t>insurance</a:t>
            </a:r>
            <a:endParaRPr lang="de-DE" b="1" dirty="0">
              <a:solidFill>
                <a:schemeClr val="lt1"/>
              </a:solidFill>
              <a:latin typeface="+mj-lt"/>
              <a:ea typeface="+mn-ea"/>
            </a:endParaRPr>
          </a:p>
        </p:txBody>
      </p:sp>
      <p:pic>
        <p:nvPicPr>
          <p:cNvPr id="27" name="Picture 2" descr="F:\Dokumente\Logos\OA13C1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072" y="357189"/>
            <a:ext cx="1731392" cy="46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760" y="244504"/>
            <a:ext cx="925842" cy="598275"/>
          </a:xfrm>
          <a:prstGeom prst="rect">
            <a:avLst/>
          </a:prstGeom>
        </p:spPr>
      </p:pic>
      <p:pic>
        <p:nvPicPr>
          <p:cNvPr id="19" name="Grafik 18" descr="F:\Dokumente\Ukraine\Website\gizlogo-unternehmen-de-rgb-7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611" y="362481"/>
            <a:ext cx="1531477" cy="44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Bild 3" descr="C:\Users\skaegebe\AppData\Local\Microsoft\Windows\INetCache\Content.Word\logo-eo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503" y="126850"/>
            <a:ext cx="126174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Bild 2" descr="C:\Users\skaegebe\AppData\Local\Microsoft\Windows\INetCache\Content.Word\logo-ucci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655" y="591709"/>
            <a:ext cx="1251585" cy="490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540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4"/>
          <p:cNvSpPr txBox="1"/>
          <p:nvPr/>
        </p:nvSpPr>
        <p:spPr>
          <a:xfrm>
            <a:off x="497212" y="1437464"/>
            <a:ext cx="5514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 smtClean="0">
                <a:solidFill>
                  <a:schemeClr val="accent3"/>
                </a:solidFill>
                <a:latin typeface="+mj-lt"/>
              </a:rPr>
              <a:t>Application</a:t>
            </a:r>
            <a:r>
              <a:rPr lang="de-DE" sz="2400" b="1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sz="2400" b="1" dirty="0" err="1" smtClean="0">
                <a:solidFill>
                  <a:schemeClr val="accent3"/>
                </a:solidFill>
                <a:latin typeface="+mj-lt"/>
              </a:rPr>
              <a:t>process</a:t>
            </a:r>
            <a:endParaRPr lang="de-DE" sz="2400" b="1" dirty="0" smtClean="0">
              <a:solidFill>
                <a:schemeClr val="accent3"/>
              </a:solidFill>
              <a:latin typeface="+mj-lt"/>
            </a:endParaRPr>
          </a:p>
          <a:p>
            <a:endParaRPr lang="sr-Latn-CS" sz="2400" b="1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1" name="TextBox 2"/>
          <p:cNvSpPr txBox="1"/>
          <p:nvPr/>
        </p:nvSpPr>
        <p:spPr>
          <a:xfrm>
            <a:off x="395536" y="2492896"/>
            <a:ext cx="463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accent3"/>
                </a:solidFill>
                <a:latin typeface="+mj-lt"/>
              </a:rPr>
              <a:t>studies</a:t>
            </a:r>
            <a:r>
              <a:rPr lang="sr-Latn-CS" dirty="0" smtClean="0">
                <a:solidFill>
                  <a:schemeClr val="accent3"/>
                </a:solidFill>
                <a:latin typeface="+mj-lt"/>
              </a:rPr>
              <a:t>: </a:t>
            </a:r>
            <a:r>
              <a:rPr lang="de-DE" dirty="0" smtClean="0">
                <a:solidFill>
                  <a:schemeClr val="accent3"/>
                </a:solidFill>
                <a:latin typeface="+mj-lt"/>
              </a:rPr>
              <a:t>economics/finance</a:t>
            </a:r>
            <a:r>
              <a:rPr lang="de-DE" kern="3200" dirty="0" smtClean="0">
                <a:latin typeface="+mj-lt"/>
                <a:cs typeface="Candara" pitchFamily="34" charset="0"/>
              </a:rPr>
              <a:t>, engineering/ technics, </a:t>
            </a:r>
            <a:r>
              <a:rPr lang="de-DE" dirty="0">
                <a:solidFill>
                  <a:schemeClr val="accent3"/>
                </a:solidFill>
                <a:latin typeface="+mj-lt"/>
              </a:rPr>
              <a:t>informatics</a:t>
            </a:r>
            <a:r>
              <a:rPr lang="de-DE" kern="3200" dirty="0" smtClean="0">
                <a:latin typeface="+mj-lt"/>
                <a:cs typeface="Candara" pitchFamily="34" charset="0"/>
              </a:rPr>
              <a:t>, agriculture, journalism/ media</a:t>
            </a:r>
            <a:endParaRPr lang="de-DE" kern="3200" dirty="0">
              <a:latin typeface="+mj-lt"/>
              <a:cs typeface="Candara" pitchFamily="34" charset="0"/>
            </a:endParaRPr>
          </a:p>
        </p:txBody>
      </p:sp>
      <p:sp>
        <p:nvSpPr>
          <p:cNvPr id="12" name="TextBox 7"/>
          <p:cNvSpPr txBox="1"/>
          <p:nvPr/>
        </p:nvSpPr>
        <p:spPr>
          <a:xfrm>
            <a:off x="425203" y="4643844"/>
            <a:ext cx="3426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accent3"/>
                </a:solidFill>
                <a:latin typeface="+mj-lt"/>
              </a:rPr>
              <a:t> Up to 30 </a:t>
            </a:r>
            <a:r>
              <a:rPr lang="de-DE" dirty="0" err="1" smtClean="0">
                <a:solidFill>
                  <a:schemeClr val="accent3"/>
                </a:solidFill>
                <a:latin typeface="+mj-lt"/>
              </a:rPr>
              <a:t>years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395536" y="5225425"/>
            <a:ext cx="63790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solidFill>
                  <a:schemeClr val="accent3"/>
                </a:solidFill>
                <a:latin typeface="+mj-lt"/>
              </a:rPr>
              <a:t> Knowledge of very good English and/orGerman</a:t>
            </a:r>
            <a:endParaRPr lang="sr-Latn-CS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4" name="TextBox 6"/>
          <p:cNvSpPr txBox="1"/>
          <p:nvPr/>
        </p:nvSpPr>
        <p:spPr>
          <a:xfrm>
            <a:off x="425203" y="3718773"/>
            <a:ext cx="6163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285750" indent="-285750">
              <a:buFont typeface="Arial" panose="020B0604020202020204" pitchFamily="34" charset="0"/>
              <a:buChar char="•"/>
            </a:lvl1pPr>
          </a:lstStyle>
          <a:p>
            <a:r>
              <a:rPr lang="de-DE" dirty="0" smtClean="0">
                <a:solidFill>
                  <a:schemeClr val="accent3"/>
                </a:solidFill>
                <a:latin typeface="+mj-lt"/>
              </a:rPr>
              <a:t> students </a:t>
            </a:r>
            <a:r>
              <a:rPr lang="de-DE" dirty="0">
                <a:solidFill>
                  <a:schemeClr val="accent3"/>
                </a:solidFill>
                <a:latin typeface="+mj-lt"/>
              </a:rPr>
              <a:t>from 3rd year in their BA studies</a:t>
            </a:r>
          </a:p>
          <a:p>
            <a:r>
              <a:rPr lang="de-DE" dirty="0" smtClean="0">
                <a:solidFill>
                  <a:schemeClr val="accent3"/>
                </a:solidFill>
                <a:latin typeface="+mj-lt"/>
              </a:rPr>
              <a:t> students </a:t>
            </a:r>
            <a:r>
              <a:rPr lang="de-DE" dirty="0">
                <a:solidFill>
                  <a:schemeClr val="accent3"/>
                </a:solidFill>
                <a:latin typeface="+mj-lt"/>
              </a:rPr>
              <a:t>enrolled in MA / </a:t>
            </a:r>
            <a:r>
              <a:rPr lang="de-DE" dirty="0" err="1">
                <a:solidFill>
                  <a:schemeClr val="accent3"/>
                </a:solidFill>
                <a:latin typeface="+mj-lt"/>
              </a:rPr>
              <a:t>Phd</a:t>
            </a:r>
            <a:r>
              <a:rPr lang="de-DE" dirty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accent3"/>
                </a:solidFill>
                <a:latin typeface="+mj-lt"/>
              </a:rPr>
              <a:t>studies</a:t>
            </a:r>
            <a:endParaRPr lang="de-DE" dirty="0" smtClean="0">
              <a:solidFill>
                <a:schemeClr val="accent3"/>
              </a:solidFill>
              <a:latin typeface="+mj-lt"/>
            </a:endParaRPr>
          </a:p>
          <a:p>
            <a:r>
              <a:rPr lang="de-DE" dirty="0" smtClean="0">
                <a:solidFill>
                  <a:schemeClr val="accent3"/>
                </a:solidFill>
                <a:latin typeface="+mj-lt"/>
              </a:rPr>
              <a:t>Young </a:t>
            </a:r>
            <a:r>
              <a:rPr lang="de-DE" dirty="0" err="1" smtClean="0">
                <a:solidFill>
                  <a:schemeClr val="accent3"/>
                </a:solidFill>
                <a:latin typeface="+mj-lt"/>
              </a:rPr>
              <a:t>graduates</a:t>
            </a:r>
            <a:r>
              <a:rPr lang="de-DE" dirty="0" smtClean="0">
                <a:solidFill>
                  <a:schemeClr val="accent3"/>
                </a:solidFill>
                <a:latin typeface="+mj-lt"/>
              </a:rPr>
              <a:t> (</a:t>
            </a:r>
            <a:r>
              <a:rPr lang="de-DE" dirty="0" err="1" smtClean="0">
                <a:solidFill>
                  <a:schemeClr val="accent3"/>
                </a:solidFill>
                <a:latin typeface="+mj-lt"/>
              </a:rPr>
              <a:t>date</a:t>
            </a:r>
            <a:r>
              <a:rPr lang="de-DE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accent3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accent3"/>
                </a:solidFill>
                <a:latin typeface="+mj-lt"/>
              </a:rPr>
              <a:t>graduation</a:t>
            </a:r>
            <a:r>
              <a:rPr lang="de-DE" dirty="0" smtClean="0">
                <a:solidFill>
                  <a:schemeClr val="accent3"/>
                </a:solidFill>
                <a:latin typeface="+mj-lt"/>
              </a:rPr>
              <a:t> 1 Aug 2015 </a:t>
            </a:r>
            <a:r>
              <a:rPr lang="de-DE" dirty="0" err="1" smtClean="0">
                <a:solidFill>
                  <a:schemeClr val="accent3"/>
                </a:solidFill>
                <a:latin typeface="+mj-lt"/>
              </a:rPr>
              <a:t>or</a:t>
            </a:r>
            <a:r>
              <a:rPr lang="de-DE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accent3"/>
                </a:solidFill>
                <a:latin typeface="+mj-lt"/>
              </a:rPr>
              <a:t>later</a:t>
            </a:r>
            <a:r>
              <a:rPr lang="de-DE" dirty="0" smtClean="0">
                <a:solidFill>
                  <a:schemeClr val="accent3"/>
                </a:solidFill>
                <a:latin typeface="+mj-lt"/>
              </a:rPr>
              <a:t>)</a:t>
            </a:r>
            <a:endParaRPr lang="de-DE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 rot="1212429">
            <a:off x="3855350" y="1673151"/>
            <a:ext cx="2824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i="1" dirty="0" smtClean="0">
                <a:solidFill>
                  <a:srgbClr val="FF0000"/>
                </a:solidFill>
              </a:rPr>
              <a:t>+++Before applying: please </a:t>
            </a:r>
            <a:r>
              <a:rPr lang="de-DE" sz="1400" i="1" dirty="0" err="1" smtClean="0">
                <a:solidFill>
                  <a:srgbClr val="FF0000"/>
                </a:solidFill>
              </a:rPr>
              <a:t>read</a:t>
            </a:r>
            <a:r>
              <a:rPr lang="de-DE" sz="1400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de-DE" sz="1400" i="1" dirty="0" err="1" smtClean="0">
                <a:solidFill>
                  <a:srgbClr val="FF0000"/>
                </a:solidFill>
              </a:rPr>
              <a:t>our</a:t>
            </a:r>
            <a:r>
              <a:rPr lang="de-DE" sz="1400" i="1" dirty="0" smtClean="0">
                <a:solidFill>
                  <a:srgbClr val="FF0000"/>
                </a:solidFill>
              </a:rPr>
              <a:t> homepage </a:t>
            </a:r>
            <a:r>
              <a:rPr lang="de-DE" sz="1400" i="1" dirty="0" smtClean="0">
                <a:solidFill>
                  <a:srgbClr val="FF0000"/>
                </a:solidFill>
                <a:latin typeface="+mj-lt"/>
              </a:rPr>
              <a:t>thoroughly</a:t>
            </a:r>
            <a:r>
              <a:rPr lang="de-DE" sz="1400" i="1" dirty="0" smtClean="0">
                <a:solidFill>
                  <a:srgbClr val="FF0000"/>
                </a:solidFill>
              </a:rPr>
              <a:t>+++</a:t>
            </a:r>
            <a:endParaRPr lang="de-DE" sz="1400" i="1" dirty="0">
              <a:solidFill>
                <a:srgbClr val="FF0000"/>
              </a:solidFill>
            </a:endParaRPr>
          </a:p>
        </p:txBody>
      </p:sp>
      <p:pic>
        <p:nvPicPr>
          <p:cNvPr id="18" name="Picture 4" descr="Platin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556792"/>
            <a:ext cx="1659808" cy="10892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9" name="Picture 8" descr="Hochhäuser Frankfur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140968"/>
            <a:ext cx="1663432" cy="12605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20" name="Picture 6" descr="Container Hafen Transport Logistik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013176"/>
            <a:ext cx="1656184" cy="11890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24" name="Picture 2" descr="F:\Dokumente\Logos\OA13C100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072" y="357189"/>
            <a:ext cx="1731392" cy="46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el 1"/>
          <p:cNvSpPr txBox="1">
            <a:spLocks/>
          </p:cNvSpPr>
          <p:nvPr/>
        </p:nvSpPr>
        <p:spPr>
          <a:xfrm>
            <a:off x="12230" y="260648"/>
            <a:ext cx="2831578" cy="728422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 kern="2400" spc="-10">
                <a:solidFill>
                  <a:schemeClr val="tx1"/>
                </a:solidFill>
                <a:latin typeface="+mj-lt"/>
                <a:ea typeface="ＭＳ Ｐゴシック" pitchFamily="34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de-DE" sz="2000" dirty="0" smtClean="0"/>
              <a:t>Internship Program </a:t>
            </a:r>
            <a:br>
              <a:rPr lang="de-DE" sz="2000" dirty="0" smtClean="0"/>
            </a:br>
            <a:r>
              <a:rPr lang="de-DE" sz="2000" dirty="0" err="1" smtClean="0"/>
              <a:t>of</a:t>
            </a:r>
            <a:r>
              <a:rPr lang="de-DE" sz="2000" dirty="0" smtClean="0"/>
              <a:t> German Business 2016</a:t>
            </a:r>
            <a:br>
              <a:rPr lang="de-DE" sz="2000" dirty="0" smtClean="0"/>
            </a:br>
            <a:endParaRPr lang="de-DE" sz="2000" dirty="0"/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760" y="244504"/>
            <a:ext cx="925842" cy="598275"/>
          </a:xfrm>
          <a:prstGeom prst="rect">
            <a:avLst/>
          </a:prstGeom>
        </p:spPr>
      </p:pic>
      <p:pic>
        <p:nvPicPr>
          <p:cNvPr id="23" name="Grafik 22" descr="F:\Dokumente\Ukraine\Website\gizlogo-unternehmen-de-rgb-72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611" y="362481"/>
            <a:ext cx="1531477" cy="44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Bild 3" descr="C:\Users\skaegebe\AppData\Local\Microsoft\Windows\INetCache\Content.Word\logo-eo.jpg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503" y="126850"/>
            <a:ext cx="126174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Bild 2" descr="C:\Users\skaegebe\AppData\Local\Microsoft\Windows\INetCache\Content.Word\logo-ucci.jpg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655" y="591709"/>
            <a:ext cx="1251585" cy="490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189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F:\Dokumente\Logos\OA13C1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072" y="357189"/>
            <a:ext cx="1731392" cy="46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4"/>
          <p:cNvSpPr txBox="1"/>
          <p:nvPr/>
        </p:nvSpPr>
        <p:spPr>
          <a:xfrm>
            <a:off x="1043608" y="1198363"/>
            <a:ext cx="8100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2400" b="1" dirty="0" smtClean="0">
                <a:solidFill>
                  <a:srgbClr val="FF0000"/>
                </a:solidFill>
                <a:latin typeface="+mj-lt"/>
              </a:rPr>
              <a:t>Online </a:t>
            </a:r>
            <a:r>
              <a:rPr lang="de-DE" sz="2400" b="1" dirty="0" err="1" smtClean="0">
                <a:solidFill>
                  <a:srgbClr val="FF0000"/>
                </a:solidFill>
                <a:latin typeface="+mj-lt"/>
              </a:rPr>
              <a:t>application</a:t>
            </a:r>
            <a:r>
              <a:rPr lang="de-DE" sz="24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de-DE" sz="2400" b="1" dirty="0" err="1" smtClean="0">
                <a:solidFill>
                  <a:srgbClr val="FF0000"/>
                </a:solidFill>
                <a:latin typeface="+mj-lt"/>
              </a:rPr>
              <a:t>period</a:t>
            </a:r>
            <a:r>
              <a:rPr lang="de-DE" sz="2400" b="1" dirty="0" smtClean="0">
                <a:solidFill>
                  <a:srgbClr val="FF0000"/>
                </a:solidFill>
                <a:latin typeface="+mj-lt"/>
              </a:rPr>
              <a:t>: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11</a:t>
            </a:r>
            <a:r>
              <a:rPr lang="de-DE" sz="2400" b="1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de-DE" sz="2400" b="1" smtClean="0">
                <a:solidFill>
                  <a:srgbClr val="FF0000"/>
                </a:solidFill>
                <a:latin typeface="+mj-lt"/>
              </a:rPr>
              <a:t>April –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3</a:t>
            </a:r>
            <a:r>
              <a:rPr lang="de-DE" sz="2400" b="1" dirty="0" smtClean="0">
                <a:solidFill>
                  <a:srgbClr val="FF0000"/>
                </a:solidFill>
                <a:latin typeface="+mj-lt"/>
              </a:rPr>
              <a:t> June 2016 </a:t>
            </a:r>
            <a:r>
              <a:rPr lang="de-DE" sz="2400" b="1" dirty="0" err="1" smtClean="0">
                <a:solidFill>
                  <a:srgbClr val="FF0000"/>
                </a:solidFill>
                <a:latin typeface="+mj-lt"/>
              </a:rPr>
              <a:t>only</a:t>
            </a:r>
            <a:r>
              <a:rPr lang="de-DE" sz="2400" b="1" dirty="0" smtClean="0">
                <a:solidFill>
                  <a:srgbClr val="FF0000"/>
                </a:solidFill>
                <a:latin typeface="+mj-lt"/>
              </a:rPr>
              <a:t> via </a:t>
            </a:r>
            <a:r>
              <a:rPr lang="sr-Latn-CS" sz="2400" b="1" dirty="0" smtClean="0">
                <a:solidFill>
                  <a:srgbClr val="FF0000"/>
                </a:solidFill>
                <a:latin typeface="+mj-lt"/>
                <a:hlinkClick r:id="rId3"/>
              </a:rPr>
              <a:t>www.</a:t>
            </a:r>
            <a:r>
              <a:rPr lang="de-DE" sz="2400" b="1" dirty="0" smtClean="0">
                <a:solidFill>
                  <a:srgbClr val="FF0000"/>
                </a:solidFill>
                <a:latin typeface="+mj-lt"/>
                <a:hlinkClick r:id="rId3"/>
              </a:rPr>
              <a:t>ost-ausschuss</a:t>
            </a:r>
            <a:r>
              <a:rPr lang="sr-Latn-CS" sz="2400" b="1" dirty="0" smtClean="0">
                <a:solidFill>
                  <a:srgbClr val="FF0000"/>
                </a:solidFill>
                <a:latin typeface="+mj-lt"/>
                <a:hlinkClick r:id="rId3"/>
              </a:rPr>
              <a:t>.</a:t>
            </a:r>
            <a:r>
              <a:rPr lang="de-DE" sz="2400" b="1" dirty="0" smtClean="0">
                <a:solidFill>
                  <a:srgbClr val="FF0000"/>
                </a:solidFill>
                <a:latin typeface="+mj-lt"/>
                <a:hlinkClick r:id="rId3"/>
              </a:rPr>
              <a:t>de/</a:t>
            </a:r>
            <a:r>
              <a:rPr lang="de-DE" sz="2400" b="1" dirty="0" err="1" smtClean="0">
                <a:solidFill>
                  <a:srgbClr val="FF0000"/>
                </a:solidFill>
                <a:latin typeface="+mj-lt"/>
                <a:hlinkClick r:id="rId3"/>
              </a:rPr>
              <a:t>ua</a:t>
            </a:r>
            <a:endParaRPr lang="sr-Latn-C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5" name="Right Arrow 11"/>
          <p:cNvSpPr/>
          <p:nvPr/>
        </p:nvSpPr>
        <p:spPr>
          <a:xfrm>
            <a:off x="251520" y="1340768"/>
            <a:ext cx="7920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Box 2"/>
          <p:cNvSpPr txBox="1"/>
          <p:nvPr/>
        </p:nvSpPr>
        <p:spPr>
          <a:xfrm>
            <a:off x="0" y="2060848"/>
            <a:ext cx="55081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de-DE" b="1" dirty="0" smtClean="0">
                <a:solidFill>
                  <a:schemeClr val="accent3"/>
                </a:solidFill>
                <a:latin typeface="+mj-lt"/>
              </a:rPr>
              <a:t>	</a:t>
            </a:r>
            <a:r>
              <a:rPr lang="de-DE" b="1" dirty="0" err="1" smtClean="0">
                <a:solidFill>
                  <a:schemeClr val="accent3"/>
                </a:solidFill>
                <a:latin typeface="+mj-lt"/>
              </a:rPr>
              <a:t>Please</a:t>
            </a:r>
            <a:r>
              <a:rPr lang="de-DE" b="1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b="1" dirty="0" err="1" smtClean="0">
                <a:solidFill>
                  <a:schemeClr val="accent3"/>
                </a:solidFill>
                <a:latin typeface="+mj-lt"/>
              </a:rPr>
              <a:t>upload</a:t>
            </a:r>
            <a:endParaRPr lang="sr-Latn-CS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27" name="TextBox 7"/>
          <p:cNvSpPr txBox="1"/>
          <p:nvPr/>
        </p:nvSpPr>
        <p:spPr>
          <a:xfrm>
            <a:off x="497211" y="2636912"/>
            <a:ext cx="5010893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accent3"/>
                </a:solidFill>
                <a:latin typeface="+mj-lt"/>
              </a:rPr>
              <a:t>1) </a:t>
            </a:r>
            <a:r>
              <a:rPr lang="de-DE" b="1" dirty="0" smtClean="0">
                <a:solidFill>
                  <a:schemeClr val="accent3"/>
                </a:solidFill>
                <a:latin typeface="+mj-lt"/>
              </a:rPr>
              <a:t>CV</a:t>
            </a:r>
            <a:r>
              <a:rPr lang="de-DE" dirty="0" smtClean="0">
                <a:solidFill>
                  <a:schemeClr val="accent3"/>
                </a:solidFill>
                <a:latin typeface="+mj-lt"/>
              </a:rPr>
              <a:t> &amp; </a:t>
            </a:r>
            <a:r>
              <a:rPr lang="de-DE" b="1" dirty="0" smtClean="0">
                <a:solidFill>
                  <a:schemeClr val="accent3"/>
                </a:solidFill>
                <a:latin typeface="+mj-lt"/>
              </a:rPr>
              <a:t>Letter </a:t>
            </a:r>
            <a:r>
              <a:rPr lang="de-DE" b="1" dirty="0" err="1" smtClean="0">
                <a:solidFill>
                  <a:schemeClr val="accent3"/>
                </a:solidFill>
                <a:latin typeface="+mj-lt"/>
              </a:rPr>
              <a:t>of</a:t>
            </a:r>
            <a:r>
              <a:rPr lang="de-DE" b="1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b="1" dirty="0" err="1" smtClean="0">
                <a:solidFill>
                  <a:schemeClr val="accent3"/>
                </a:solidFill>
                <a:latin typeface="+mj-lt"/>
              </a:rPr>
              <a:t>motivation</a:t>
            </a:r>
            <a:r>
              <a:rPr lang="de-DE" b="1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accent3"/>
                </a:solidFill>
                <a:latin typeface="+mj-lt"/>
              </a:rPr>
              <a:t>(</a:t>
            </a:r>
            <a:r>
              <a:rPr lang="de-DE" b="1" dirty="0" err="1" smtClean="0">
                <a:solidFill>
                  <a:schemeClr val="accent3"/>
                </a:solidFill>
                <a:latin typeface="+mj-lt"/>
              </a:rPr>
              <a:t>first</a:t>
            </a:r>
            <a:r>
              <a:rPr lang="de-DE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accent3"/>
                </a:solidFill>
                <a:latin typeface="+mj-lt"/>
              </a:rPr>
              <a:t>pdf</a:t>
            </a:r>
            <a:r>
              <a:rPr lang="de-DE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accent3"/>
                </a:solidFill>
                <a:latin typeface="+mj-lt"/>
              </a:rPr>
              <a:t>file</a:t>
            </a:r>
            <a:r>
              <a:rPr lang="de-DE" dirty="0" smtClean="0">
                <a:solidFill>
                  <a:schemeClr val="accent3"/>
                </a:solidFill>
                <a:latin typeface="+mj-lt"/>
              </a:rPr>
              <a:t>)</a:t>
            </a:r>
          </a:p>
          <a:p>
            <a:pPr algn="ctr"/>
            <a:endParaRPr lang="sr-Latn-CS" sz="1100" dirty="0">
              <a:solidFill>
                <a:schemeClr val="accent3"/>
              </a:solidFill>
              <a:latin typeface="+mj-lt"/>
            </a:endParaRPr>
          </a:p>
          <a:p>
            <a:pPr algn="ctr"/>
            <a:r>
              <a:rPr lang="de-DE" dirty="0" smtClean="0">
                <a:solidFill>
                  <a:schemeClr val="accent3"/>
                </a:solidFill>
                <a:latin typeface="+mj-lt"/>
              </a:rPr>
              <a:t>2) </a:t>
            </a:r>
            <a:r>
              <a:rPr lang="de-DE" b="1" dirty="0" err="1" smtClean="0">
                <a:solidFill>
                  <a:schemeClr val="accent3"/>
                </a:solidFill>
                <a:latin typeface="+mj-lt"/>
              </a:rPr>
              <a:t>Transcript</a:t>
            </a:r>
            <a:r>
              <a:rPr lang="de-DE" b="1" dirty="0" smtClean="0">
                <a:solidFill>
                  <a:schemeClr val="accent3"/>
                </a:solidFill>
                <a:latin typeface="+mj-lt"/>
              </a:rPr>
              <a:t> of </a:t>
            </a:r>
            <a:r>
              <a:rPr lang="de-DE" b="1" dirty="0" err="1" smtClean="0">
                <a:solidFill>
                  <a:schemeClr val="accent3"/>
                </a:solidFill>
                <a:latin typeface="+mj-lt"/>
              </a:rPr>
              <a:t>records</a:t>
            </a:r>
            <a:r>
              <a:rPr lang="de-DE" b="1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dirty="0">
                <a:solidFill>
                  <a:schemeClr val="accent3"/>
                </a:solidFill>
                <a:latin typeface="+mj-lt"/>
              </a:rPr>
              <a:t>&amp;</a:t>
            </a:r>
            <a:r>
              <a:rPr lang="de-DE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b="1" dirty="0" smtClean="0">
                <a:solidFill>
                  <a:schemeClr val="accent3"/>
                </a:solidFill>
                <a:latin typeface="+mj-lt"/>
              </a:rPr>
              <a:t>translation </a:t>
            </a:r>
            <a:r>
              <a:rPr lang="de-DE" b="1" dirty="0" err="1" smtClean="0">
                <a:solidFill>
                  <a:schemeClr val="accent3"/>
                </a:solidFill>
                <a:latin typeface="+mj-lt"/>
              </a:rPr>
              <a:t>of</a:t>
            </a:r>
            <a:r>
              <a:rPr lang="de-DE" b="1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b="1" dirty="0" err="1" smtClean="0">
                <a:solidFill>
                  <a:schemeClr val="accent3"/>
                </a:solidFill>
                <a:latin typeface="+mj-lt"/>
              </a:rPr>
              <a:t>transcript</a:t>
            </a:r>
            <a:r>
              <a:rPr lang="de-DE" b="1" dirty="0" smtClean="0">
                <a:solidFill>
                  <a:schemeClr val="accent3"/>
                </a:solidFill>
                <a:latin typeface="+mj-lt"/>
              </a:rPr>
              <a:t>, </a:t>
            </a:r>
            <a:r>
              <a:rPr lang="de-DE" b="1" dirty="0" err="1" smtClean="0">
                <a:solidFill>
                  <a:schemeClr val="accent3"/>
                </a:solidFill>
                <a:latin typeface="+mj-lt"/>
              </a:rPr>
              <a:t>letter</a:t>
            </a:r>
            <a:r>
              <a:rPr lang="de-DE" b="1" dirty="0" smtClean="0">
                <a:solidFill>
                  <a:schemeClr val="accent3"/>
                </a:solidFill>
                <a:latin typeface="+mj-lt"/>
              </a:rPr>
              <a:t>(s</a:t>
            </a:r>
            <a:r>
              <a:rPr lang="de-DE" b="1" dirty="0">
                <a:solidFill>
                  <a:schemeClr val="accent3"/>
                </a:solidFill>
                <a:latin typeface="+mj-lt"/>
              </a:rPr>
              <a:t>) </a:t>
            </a:r>
            <a:r>
              <a:rPr lang="de-DE" b="1" dirty="0" err="1">
                <a:solidFill>
                  <a:schemeClr val="accent3"/>
                </a:solidFill>
                <a:latin typeface="+mj-lt"/>
              </a:rPr>
              <a:t>of</a:t>
            </a:r>
            <a:r>
              <a:rPr lang="de-DE" b="1" dirty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b="1" dirty="0" err="1" smtClean="0">
                <a:solidFill>
                  <a:schemeClr val="accent3"/>
                </a:solidFill>
                <a:latin typeface="+mj-lt"/>
              </a:rPr>
              <a:t>recommendation</a:t>
            </a:r>
            <a:r>
              <a:rPr lang="de-DE" b="1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accent3"/>
                </a:solidFill>
                <a:latin typeface="+mj-lt"/>
              </a:rPr>
              <a:t>(</a:t>
            </a:r>
            <a:r>
              <a:rPr lang="de-DE" b="1" dirty="0" err="1" smtClean="0">
                <a:solidFill>
                  <a:schemeClr val="accent3"/>
                </a:solidFill>
                <a:latin typeface="+mj-lt"/>
              </a:rPr>
              <a:t>second</a:t>
            </a:r>
            <a:r>
              <a:rPr lang="de-DE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accent3"/>
                </a:solidFill>
                <a:latin typeface="+mj-lt"/>
              </a:rPr>
              <a:t>pdf</a:t>
            </a:r>
            <a:r>
              <a:rPr lang="de-DE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accent3"/>
                </a:solidFill>
                <a:latin typeface="+mj-lt"/>
              </a:rPr>
              <a:t>file</a:t>
            </a:r>
            <a:r>
              <a:rPr lang="de-DE" dirty="0" smtClean="0">
                <a:solidFill>
                  <a:schemeClr val="accent3"/>
                </a:solidFill>
                <a:latin typeface="+mj-lt"/>
              </a:rPr>
              <a:t>)</a:t>
            </a:r>
            <a:endParaRPr lang="de-DE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28" name="TextBox 9"/>
          <p:cNvSpPr txBox="1"/>
          <p:nvPr/>
        </p:nvSpPr>
        <p:spPr>
          <a:xfrm>
            <a:off x="0" y="4149080"/>
            <a:ext cx="8887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accent3"/>
                </a:solidFill>
                <a:latin typeface="+mj-lt"/>
              </a:rPr>
              <a:t>	Further </a:t>
            </a:r>
            <a:r>
              <a:rPr lang="de-DE" b="1" dirty="0" err="1" smtClean="0">
                <a:solidFill>
                  <a:schemeClr val="accent3"/>
                </a:solidFill>
                <a:latin typeface="+mj-lt"/>
              </a:rPr>
              <a:t>steps</a:t>
            </a:r>
            <a:r>
              <a:rPr lang="de-DE" b="1" dirty="0" smtClean="0">
                <a:solidFill>
                  <a:schemeClr val="accent3"/>
                </a:solidFill>
                <a:latin typeface="+mj-lt"/>
              </a:rPr>
              <a:t> after online </a:t>
            </a:r>
            <a:r>
              <a:rPr lang="de-DE" b="1" dirty="0" err="1" smtClean="0">
                <a:solidFill>
                  <a:schemeClr val="accent3"/>
                </a:solidFill>
                <a:latin typeface="+mj-lt"/>
              </a:rPr>
              <a:t>application</a:t>
            </a:r>
            <a:endParaRPr lang="sr-Latn-CS" b="1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29" name="TextBox 10"/>
          <p:cNvSpPr txBox="1"/>
          <p:nvPr/>
        </p:nvSpPr>
        <p:spPr>
          <a:xfrm>
            <a:off x="251519" y="4509120"/>
            <a:ext cx="863573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285750" indent="-285750">
              <a:buFont typeface="Arial" panose="020B0604020202020204" pitchFamily="34" charset="0"/>
              <a:buChar char="•"/>
            </a:lvl1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de-DE" b="1" i="1" dirty="0" smtClean="0">
                <a:solidFill>
                  <a:schemeClr val="accent3"/>
                </a:solidFill>
                <a:latin typeface="+mj-lt"/>
              </a:rPr>
              <a:t>		  June / </a:t>
            </a:r>
            <a:r>
              <a:rPr lang="de-DE" b="1" i="1" dirty="0" err="1" smtClean="0">
                <a:solidFill>
                  <a:schemeClr val="accent3"/>
                </a:solidFill>
                <a:latin typeface="+mj-lt"/>
              </a:rPr>
              <a:t>July</a:t>
            </a:r>
            <a:r>
              <a:rPr lang="de-DE" b="1" i="1" dirty="0" smtClean="0">
                <a:solidFill>
                  <a:schemeClr val="accent3"/>
                </a:solidFill>
                <a:latin typeface="+mj-lt"/>
              </a:rPr>
              <a:t> 2016				</a:t>
            </a:r>
            <a:r>
              <a:rPr lang="de-DE" dirty="0" smtClean="0">
                <a:solidFill>
                  <a:schemeClr val="accent3"/>
                </a:solidFill>
                <a:latin typeface="+mj-lt"/>
              </a:rPr>
              <a:t>Interviews in </a:t>
            </a:r>
            <a:r>
              <a:rPr lang="de-DE" dirty="0" err="1" smtClean="0">
                <a:solidFill>
                  <a:schemeClr val="accent3"/>
                </a:solidFill>
                <a:latin typeface="+mj-lt"/>
              </a:rPr>
              <a:t>Kiev</a:t>
            </a:r>
            <a:r>
              <a:rPr lang="de-DE" dirty="0" smtClean="0">
                <a:solidFill>
                  <a:schemeClr val="accent3"/>
                </a:solidFill>
                <a:latin typeface="+mj-lt"/>
              </a:rPr>
              <a:t>, </a:t>
            </a:r>
            <a:r>
              <a:rPr lang="de-DE" dirty="0" err="1">
                <a:solidFill>
                  <a:schemeClr val="accent3"/>
                </a:solidFill>
                <a:latin typeface="+mj-lt"/>
              </a:rPr>
              <a:t>K</a:t>
            </a:r>
            <a:r>
              <a:rPr lang="de-DE" dirty="0" err="1" smtClean="0">
                <a:solidFill>
                  <a:schemeClr val="accent3"/>
                </a:solidFill>
                <a:latin typeface="+mj-lt"/>
              </a:rPr>
              <a:t>harkiv</a:t>
            </a:r>
            <a:r>
              <a:rPr lang="de-DE" dirty="0" smtClean="0">
                <a:solidFill>
                  <a:schemeClr val="accent3"/>
                </a:solidFill>
                <a:latin typeface="+mj-lt"/>
              </a:rPr>
              <a:t>, </a:t>
            </a:r>
            <a:r>
              <a:rPr lang="de-DE" dirty="0" err="1" smtClean="0">
                <a:solidFill>
                  <a:schemeClr val="accent3"/>
                </a:solidFill>
                <a:latin typeface="+mj-lt"/>
              </a:rPr>
              <a:t>Lviv</a:t>
            </a:r>
            <a:r>
              <a:rPr lang="de-DE" dirty="0" smtClean="0">
                <a:solidFill>
                  <a:schemeClr val="accent3"/>
                </a:solidFill>
                <a:latin typeface="+mj-lt"/>
              </a:rPr>
              <a:t>, Odessa 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de-DE" b="1" i="1" dirty="0" smtClean="0">
                <a:solidFill>
                  <a:schemeClr val="accent3"/>
                </a:solidFill>
                <a:latin typeface="+mj-lt"/>
              </a:rPr>
              <a:t>		  </a:t>
            </a:r>
            <a:r>
              <a:rPr lang="de-DE" b="1" i="1" dirty="0" err="1" smtClean="0">
                <a:solidFill>
                  <a:schemeClr val="accent3"/>
                </a:solidFill>
                <a:latin typeface="+mj-lt"/>
              </a:rPr>
              <a:t>July</a:t>
            </a:r>
            <a:r>
              <a:rPr lang="de-DE" b="1" i="1" dirty="0" smtClean="0">
                <a:solidFill>
                  <a:schemeClr val="accent3"/>
                </a:solidFill>
                <a:latin typeface="+mj-lt"/>
              </a:rPr>
              <a:t> / August </a:t>
            </a:r>
            <a:r>
              <a:rPr lang="sr-Latn-CS" b="1" i="1" dirty="0" smtClean="0">
                <a:solidFill>
                  <a:schemeClr val="accent3"/>
                </a:solidFill>
                <a:latin typeface="+mj-lt"/>
              </a:rPr>
              <a:t>201</a:t>
            </a:r>
            <a:r>
              <a:rPr lang="de-DE" b="1" i="1" dirty="0">
                <a:solidFill>
                  <a:schemeClr val="accent3"/>
                </a:solidFill>
                <a:latin typeface="+mj-lt"/>
              </a:rPr>
              <a:t>6</a:t>
            </a:r>
            <a:r>
              <a:rPr lang="de-DE" b="1" i="1" dirty="0" smtClean="0">
                <a:solidFill>
                  <a:schemeClr val="accent3"/>
                </a:solidFill>
                <a:latin typeface="+mj-lt"/>
              </a:rPr>
              <a:t>				</a:t>
            </a:r>
            <a:r>
              <a:rPr lang="de-DE" dirty="0" smtClean="0">
                <a:solidFill>
                  <a:schemeClr val="accent3"/>
                </a:solidFill>
                <a:latin typeface="+mj-lt"/>
              </a:rPr>
              <a:t>Final Shortlist 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de-DE" b="1" dirty="0" smtClean="0">
                <a:solidFill>
                  <a:schemeClr val="accent3"/>
                </a:solidFill>
                <a:latin typeface="+mj-lt"/>
              </a:rPr>
              <a:t>		  Sept – Nov </a:t>
            </a:r>
            <a:r>
              <a:rPr lang="sr-Latn-CS" b="1" dirty="0" smtClean="0">
                <a:solidFill>
                  <a:schemeClr val="accent3"/>
                </a:solidFill>
                <a:latin typeface="+mj-lt"/>
              </a:rPr>
              <a:t>201</a:t>
            </a:r>
            <a:r>
              <a:rPr lang="de-DE" b="1" dirty="0">
                <a:solidFill>
                  <a:schemeClr val="accent3"/>
                </a:solidFill>
                <a:latin typeface="+mj-lt"/>
              </a:rPr>
              <a:t>6</a:t>
            </a:r>
            <a:r>
              <a:rPr lang="de-DE" b="1" dirty="0" smtClean="0">
                <a:solidFill>
                  <a:schemeClr val="accent3"/>
                </a:solidFill>
                <a:latin typeface="+mj-lt"/>
              </a:rPr>
              <a:t>				</a:t>
            </a:r>
            <a:r>
              <a:rPr lang="de-DE" dirty="0" err="1" smtClean="0">
                <a:solidFill>
                  <a:schemeClr val="accent3"/>
                </a:solidFill>
                <a:latin typeface="+mj-lt"/>
              </a:rPr>
              <a:t>Matchmaking</a:t>
            </a:r>
            <a:r>
              <a:rPr lang="de-DE" dirty="0" smtClean="0">
                <a:solidFill>
                  <a:schemeClr val="accent3"/>
                </a:solidFill>
                <a:latin typeface="+mj-lt"/>
              </a:rPr>
              <a:t> &amp; </a:t>
            </a:r>
            <a:r>
              <a:rPr lang="de-DE" dirty="0" err="1" smtClean="0">
                <a:solidFill>
                  <a:schemeClr val="accent3"/>
                </a:solidFill>
                <a:latin typeface="+mj-lt"/>
              </a:rPr>
              <a:t>answers</a:t>
            </a:r>
            <a:r>
              <a:rPr lang="de-DE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accent3"/>
                </a:solidFill>
                <a:latin typeface="+mj-lt"/>
              </a:rPr>
              <a:t>from</a:t>
            </a:r>
            <a:r>
              <a:rPr lang="de-DE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accent3"/>
                </a:solidFill>
                <a:latin typeface="+mj-lt"/>
              </a:rPr>
              <a:t>companies</a:t>
            </a:r>
            <a:endParaRPr lang="de-DE" dirty="0">
              <a:solidFill>
                <a:schemeClr val="accent3"/>
              </a:solidFill>
              <a:latin typeface="+mj-lt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de-DE" b="1" i="1" dirty="0" smtClean="0">
                <a:solidFill>
                  <a:schemeClr val="accent3"/>
                </a:solidFill>
                <a:latin typeface="+mj-lt"/>
              </a:rPr>
              <a:t>		  Nov / </a:t>
            </a:r>
            <a:r>
              <a:rPr lang="de-DE" b="1" i="1" dirty="0" err="1" smtClean="0">
                <a:solidFill>
                  <a:schemeClr val="accent3"/>
                </a:solidFill>
                <a:latin typeface="+mj-lt"/>
              </a:rPr>
              <a:t>Dec</a:t>
            </a:r>
            <a:r>
              <a:rPr lang="de-DE" b="1" i="1" dirty="0" smtClean="0">
                <a:solidFill>
                  <a:schemeClr val="accent3"/>
                </a:solidFill>
                <a:latin typeface="+mj-lt"/>
              </a:rPr>
              <a:t> 2016				</a:t>
            </a:r>
            <a:r>
              <a:rPr lang="de-DE" dirty="0" err="1" smtClean="0">
                <a:solidFill>
                  <a:schemeClr val="accent3"/>
                </a:solidFill>
                <a:latin typeface="+mj-lt"/>
              </a:rPr>
              <a:t>Preparation</a:t>
            </a:r>
            <a:r>
              <a:rPr lang="de-DE" dirty="0" smtClean="0">
                <a:solidFill>
                  <a:schemeClr val="accent3"/>
                </a:solidFill>
                <a:latin typeface="+mj-lt"/>
              </a:rPr>
              <a:t> (Visa, </a:t>
            </a:r>
            <a:r>
              <a:rPr lang="de-DE" dirty="0" err="1" smtClean="0">
                <a:solidFill>
                  <a:schemeClr val="accent3"/>
                </a:solidFill>
                <a:latin typeface="+mj-lt"/>
              </a:rPr>
              <a:t>accomodation</a:t>
            </a:r>
            <a:r>
              <a:rPr lang="de-DE" dirty="0" smtClean="0">
                <a:solidFill>
                  <a:schemeClr val="accent3"/>
                </a:solidFill>
                <a:latin typeface="+mj-lt"/>
              </a:rPr>
              <a:t> etc.)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de-DE" b="1" i="1" dirty="0" smtClean="0">
                <a:solidFill>
                  <a:schemeClr val="accent3"/>
                </a:solidFill>
                <a:latin typeface="+mj-lt"/>
              </a:rPr>
              <a:t>		  </a:t>
            </a:r>
            <a:r>
              <a:rPr lang="de-DE" b="1" i="1" dirty="0" err="1" smtClean="0">
                <a:solidFill>
                  <a:schemeClr val="accent3"/>
                </a:solidFill>
                <a:latin typeface="+mj-lt"/>
              </a:rPr>
              <a:t>February</a:t>
            </a:r>
            <a:r>
              <a:rPr lang="de-DE" b="1" i="1" dirty="0" smtClean="0">
                <a:solidFill>
                  <a:schemeClr val="accent3"/>
                </a:solidFill>
                <a:latin typeface="+mj-lt"/>
              </a:rPr>
              <a:t> – June 2017			</a:t>
            </a:r>
            <a:r>
              <a:rPr lang="de-DE" dirty="0" err="1" smtClean="0">
                <a:solidFill>
                  <a:schemeClr val="accent3"/>
                </a:solidFill>
                <a:latin typeface="+mj-lt"/>
              </a:rPr>
              <a:t>Internships</a:t>
            </a:r>
            <a:endParaRPr lang="sr-Latn-CS" dirty="0">
              <a:solidFill>
                <a:schemeClr val="accent3"/>
              </a:solidFill>
              <a:latin typeface="+mj-lt"/>
            </a:endParaRPr>
          </a:p>
        </p:txBody>
      </p:sp>
      <p:pic>
        <p:nvPicPr>
          <p:cNvPr id="6146" name="Picture 2" descr="https://encrypted-tbn0.gstatic.com/images?q=tbn:ANd9GcTGdDyRmEDX8JKXc4osRd33-jVy-6Xs1I42EPjaKK4PsuMM-lxDa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132856"/>
            <a:ext cx="2520280" cy="1672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el 1"/>
          <p:cNvSpPr txBox="1">
            <a:spLocks/>
          </p:cNvSpPr>
          <p:nvPr/>
        </p:nvSpPr>
        <p:spPr>
          <a:xfrm>
            <a:off x="12230" y="260648"/>
            <a:ext cx="2831578" cy="728422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 kern="2400" spc="-10">
                <a:solidFill>
                  <a:schemeClr val="tx1"/>
                </a:solidFill>
                <a:latin typeface="+mj-lt"/>
                <a:ea typeface="ＭＳ Ｐゴシック" pitchFamily="34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de-DE" sz="2000" dirty="0" smtClean="0"/>
              <a:t>Internship Program </a:t>
            </a:r>
            <a:br>
              <a:rPr lang="de-DE" sz="2000" dirty="0" smtClean="0"/>
            </a:br>
            <a:r>
              <a:rPr lang="de-DE" sz="2000" dirty="0" err="1" smtClean="0"/>
              <a:t>of</a:t>
            </a:r>
            <a:r>
              <a:rPr lang="de-DE" sz="2000" dirty="0" smtClean="0"/>
              <a:t> German Business 2016</a:t>
            </a:r>
            <a:br>
              <a:rPr lang="de-DE" sz="2000" dirty="0" smtClean="0"/>
            </a:br>
            <a:endParaRPr lang="de-DE" sz="2000" dirty="0"/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760" y="244504"/>
            <a:ext cx="925842" cy="598275"/>
          </a:xfrm>
          <a:prstGeom prst="rect">
            <a:avLst/>
          </a:prstGeom>
        </p:spPr>
      </p:pic>
      <p:pic>
        <p:nvPicPr>
          <p:cNvPr id="18" name="Grafik 17" descr="F:\Dokumente\Ukraine\Website\gizlogo-unternehmen-de-rgb-72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611" y="362481"/>
            <a:ext cx="1531477" cy="44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Bild 3" descr="C:\Users\skaegebe\AppData\Local\Microsoft\Windows\INetCache\Content.Word\logo-eo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503" y="126850"/>
            <a:ext cx="126174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Bild 2" descr="C:\Users\skaegebe\AppData\Local\Microsoft\Windows\INetCache\Content.Word\logo-ucci.jp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655" y="591709"/>
            <a:ext cx="1251585" cy="490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472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F:\Dokumente\Logos\OA13C1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072" y="357189"/>
            <a:ext cx="1731392" cy="46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feld 12"/>
          <p:cNvSpPr txBox="1"/>
          <p:nvPr/>
        </p:nvSpPr>
        <p:spPr>
          <a:xfrm>
            <a:off x="215968" y="1772816"/>
            <a:ext cx="4356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+mj-lt"/>
              </a:rPr>
              <a:t>Further </a:t>
            </a:r>
            <a:r>
              <a:rPr lang="de-DE" dirty="0" err="1">
                <a:latin typeface="+mj-lt"/>
              </a:rPr>
              <a:t>information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available</a:t>
            </a:r>
            <a:r>
              <a:rPr lang="de-DE" dirty="0">
                <a:latin typeface="+mj-lt"/>
              </a:rPr>
              <a:t> </a:t>
            </a:r>
            <a:r>
              <a:rPr lang="de-DE" dirty="0" smtClean="0">
                <a:latin typeface="+mj-lt"/>
              </a:rPr>
              <a:t>on</a:t>
            </a:r>
            <a:endParaRPr lang="de-DE" dirty="0">
              <a:latin typeface="+mj-lt"/>
            </a:endParaRPr>
          </a:p>
        </p:txBody>
      </p:sp>
      <p:sp>
        <p:nvSpPr>
          <p:cNvPr id="14" name="TextBox 10"/>
          <p:cNvSpPr txBox="1"/>
          <p:nvPr/>
        </p:nvSpPr>
        <p:spPr>
          <a:xfrm>
            <a:off x="4650558" y="1484784"/>
            <a:ext cx="4122437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285750" indent="-285750">
              <a:buFont typeface="Arial" panose="020B0604020202020204" pitchFamily="34" charset="0"/>
              <a:buChar char="•"/>
            </a:lvl1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de-DE" sz="2000" b="1" dirty="0">
                <a:solidFill>
                  <a:srgbClr val="FF0000"/>
                </a:solidFill>
                <a:latin typeface="+mj-lt"/>
              </a:rPr>
              <a:t>	</a:t>
            </a:r>
            <a:r>
              <a:rPr lang="sr-Latn-RS" sz="2000" b="1" dirty="0">
                <a:solidFill>
                  <a:srgbClr val="FF0000"/>
                </a:solidFill>
                <a:latin typeface="+mj-lt"/>
              </a:rPr>
              <a:t>www.</a:t>
            </a:r>
            <a:r>
              <a:rPr lang="de-DE" sz="2000" b="1" dirty="0">
                <a:solidFill>
                  <a:srgbClr val="FF0000"/>
                </a:solidFill>
                <a:latin typeface="+mj-lt"/>
              </a:rPr>
              <a:t>ost-ausschuss.de/</a:t>
            </a:r>
            <a:r>
              <a:rPr lang="de-DE" sz="2000" b="1" dirty="0" err="1">
                <a:solidFill>
                  <a:srgbClr val="FF0000"/>
                </a:solidFill>
                <a:latin typeface="+mj-lt"/>
              </a:rPr>
              <a:t>ua</a:t>
            </a:r>
            <a:endParaRPr lang="de-DE" sz="2000" b="1" dirty="0">
              <a:solidFill>
                <a:srgbClr val="FF0000"/>
              </a:solidFill>
              <a:latin typeface="+mj-lt"/>
            </a:endParaRPr>
          </a:p>
          <a:p>
            <a:pPr marL="0" indent="0" algn="ctr">
              <a:lnSpc>
                <a:spcPct val="150000"/>
              </a:lnSpc>
              <a:buNone/>
              <a:defRPr/>
            </a:pPr>
            <a:r>
              <a:rPr lang="de-DE" sz="2000" b="1" dirty="0" smtClean="0">
                <a:solidFill>
                  <a:srgbClr val="FF0000"/>
                </a:solidFill>
                <a:latin typeface="+mj-lt"/>
              </a:rPr>
              <a:t>www.european-office.org.ua</a:t>
            </a:r>
            <a:endParaRPr lang="de-DE" sz="2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23528" y="3701931"/>
            <a:ext cx="8496944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u="sng" dirty="0" err="1" smtClean="0">
                <a:latin typeface="+mj-lt"/>
              </a:rPr>
              <a:t>Contacts</a:t>
            </a:r>
            <a:endParaRPr lang="de-DE" i="1" u="sng" dirty="0" smtClean="0">
              <a:latin typeface="+mj-lt"/>
            </a:endParaRPr>
          </a:p>
          <a:p>
            <a:endParaRPr lang="de-DE" dirty="0">
              <a:latin typeface="+mj-lt"/>
            </a:endParaRPr>
          </a:p>
          <a:p>
            <a:r>
              <a:rPr lang="de-DE" b="1" dirty="0" smtClean="0">
                <a:latin typeface="+mj-lt"/>
              </a:rPr>
              <a:t>Stefan </a:t>
            </a:r>
            <a:r>
              <a:rPr lang="de-DE" b="1" dirty="0" err="1" smtClean="0">
                <a:latin typeface="+mj-lt"/>
              </a:rPr>
              <a:t>Kaegebein</a:t>
            </a:r>
            <a:r>
              <a:rPr lang="de-DE" b="1" dirty="0" smtClean="0">
                <a:latin typeface="+mj-lt"/>
              </a:rPr>
              <a:t> </a:t>
            </a:r>
            <a:r>
              <a:rPr lang="de-DE" dirty="0" smtClean="0">
                <a:latin typeface="+mj-lt"/>
              </a:rPr>
              <a:t>(Berlin, </a:t>
            </a:r>
            <a:r>
              <a:rPr lang="de-DE" dirty="0" err="1" smtClean="0">
                <a:latin typeface="+mj-lt"/>
              </a:rPr>
              <a:t>Committee</a:t>
            </a:r>
            <a:r>
              <a:rPr lang="de-DE" dirty="0" smtClean="0">
                <a:latin typeface="+mj-lt"/>
              </a:rPr>
              <a:t> on Eastern European </a:t>
            </a:r>
            <a:r>
              <a:rPr lang="de-DE" dirty="0" err="1" smtClean="0">
                <a:latin typeface="+mj-lt"/>
              </a:rPr>
              <a:t>Economic</a:t>
            </a:r>
            <a:r>
              <a:rPr lang="de-DE" dirty="0" smtClean="0">
                <a:latin typeface="+mj-lt"/>
              </a:rPr>
              <a:t> Relations)</a:t>
            </a:r>
          </a:p>
          <a:p>
            <a:endParaRPr lang="de-DE" sz="1000" dirty="0" smtClean="0">
              <a:latin typeface="+mj-lt"/>
            </a:endParaRPr>
          </a:p>
          <a:p>
            <a:r>
              <a:rPr lang="de-DE" dirty="0" smtClean="0">
                <a:latin typeface="+mj-lt"/>
              </a:rPr>
              <a:t>s.kaegebein@bdi.eu; </a:t>
            </a:r>
            <a:r>
              <a:rPr lang="de-DE" dirty="0" err="1" smtClean="0">
                <a:latin typeface="+mj-lt"/>
              </a:rPr>
              <a:t>telephone</a:t>
            </a:r>
            <a:r>
              <a:rPr lang="de-DE" dirty="0" smtClean="0">
                <a:latin typeface="+mj-lt"/>
              </a:rPr>
              <a:t>: +49 30 2067 61 113</a:t>
            </a:r>
          </a:p>
          <a:p>
            <a:endParaRPr lang="de-DE" dirty="0">
              <a:latin typeface="+mj-lt"/>
            </a:endParaRPr>
          </a:p>
          <a:p>
            <a:r>
              <a:rPr lang="de-DE" b="1" dirty="0" smtClean="0">
                <a:latin typeface="+mj-lt"/>
              </a:rPr>
              <a:t>Martin Reuther </a:t>
            </a:r>
            <a:r>
              <a:rPr lang="de-DE" dirty="0" smtClean="0">
                <a:latin typeface="+mj-lt"/>
              </a:rPr>
              <a:t>(</a:t>
            </a:r>
            <a:r>
              <a:rPr lang="de-DE" dirty="0" err="1" smtClean="0">
                <a:latin typeface="+mj-lt"/>
              </a:rPr>
              <a:t>Kiev</a:t>
            </a:r>
            <a:r>
              <a:rPr lang="de-DE" dirty="0" smtClean="0">
                <a:latin typeface="+mj-lt"/>
              </a:rPr>
              <a:t>, </a:t>
            </a:r>
            <a:r>
              <a:rPr lang="de-DE" dirty="0" err="1">
                <a:latin typeface="+mj-lt"/>
              </a:rPr>
              <a:t>Ukrainian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Chamber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of</a:t>
            </a:r>
            <a:r>
              <a:rPr lang="de-DE" dirty="0">
                <a:latin typeface="+mj-lt"/>
              </a:rPr>
              <a:t> Commerce </a:t>
            </a:r>
            <a:r>
              <a:rPr lang="de-DE" dirty="0" err="1">
                <a:latin typeface="+mj-lt"/>
              </a:rPr>
              <a:t>and</a:t>
            </a:r>
            <a:r>
              <a:rPr lang="de-DE" dirty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Industry</a:t>
            </a:r>
            <a:r>
              <a:rPr lang="de-DE" dirty="0" smtClean="0">
                <a:latin typeface="+mj-lt"/>
              </a:rPr>
              <a:t>)</a:t>
            </a:r>
          </a:p>
          <a:p>
            <a:endParaRPr lang="de-DE" sz="1000" dirty="0">
              <a:latin typeface="+mj-lt"/>
            </a:endParaRPr>
          </a:p>
          <a:p>
            <a:r>
              <a:rPr lang="de-DE" dirty="0" smtClean="0">
                <a:latin typeface="+mj-lt"/>
              </a:rPr>
              <a:t>mreu.ucci@gmail.com; </a:t>
            </a:r>
            <a:r>
              <a:rPr lang="de-DE" dirty="0" err="1" smtClean="0">
                <a:latin typeface="+mj-lt"/>
              </a:rPr>
              <a:t>telephone</a:t>
            </a:r>
            <a:r>
              <a:rPr lang="de-DE" dirty="0" smtClean="0">
                <a:latin typeface="+mj-lt"/>
              </a:rPr>
              <a:t>: </a:t>
            </a:r>
            <a:r>
              <a:rPr lang="de-DE" dirty="0">
                <a:latin typeface="+mj-lt"/>
              </a:rPr>
              <a:t>+380 </a:t>
            </a:r>
            <a:r>
              <a:rPr lang="de-DE" dirty="0" smtClean="0">
                <a:latin typeface="+mj-lt"/>
              </a:rPr>
              <a:t>63 589 74 94</a:t>
            </a:r>
            <a:endParaRPr lang="de-DE" dirty="0">
              <a:latin typeface="+mj-lt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23528" y="284364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+mj-lt"/>
              </a:rPr>
              <a:t>Find </a:t>
            </a:r>
            <a:r>
              <a:rPr lang="de-DE" dirty="0" err="1" smtClean="0">
                <a:latin typeface="+mj-lt"/>
              </a:rPr>
              <a:t>us</a:t>
            </a:r>
            <a:r>
              <a:rPr lang="de-DE" dirty="0" smtClean="0">
                <a:latin typeface="+mj-lt"/>
              </a:rPr>
              <a:t> on </a:t>
            </a:r>
            <a:r>
              <a:rPr lang="de-DE" dirty="0" err="1" smtClean="0">
                <a:latin typeface="+mj-lt"/>
              </a:rPr>
              <a:t>facebook</a:t>
            </a:r>
            <a:r>
              <a:rPr lang="de-DE" dirty="0" smtClean="0">
                <a:latin typeface="+mj-lt"/>
              </a:rPr>
              <a:t> / </a:t>
            </a:r>
            <a:r>
              <a:rPr lang="de-DE" dirty="0" err="1" smtClean="0">
                <a:latin typeface="+mj-lt"/>
              </a:rPr>
              <a:t>vkontakte</a:t>
            </a:r>
            <a:endParaRPr lang="de-DE" dirty="0" smtClean="0">
              <a:latin typeface="+mj-lt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675090" y="2564904"/>
            <a:ext cx="4217390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de-DE" sz="2000" b="1" dirty="0" smtClean="0">
                <a:solidFill>
                  <a:srgbClr val="FF0000"/>
                </a:solidFill>
                <a:latin typeface="+mj-lt"/>
              </a:rPr>
              <a:t>facebook.com/</a:t>
            </a:r>
            <a:r>
              <a:rPr lang="de-DE" sz="2000" b="1" dirty="0" err="1" smtClean="0">
                <a:solidFill>
                  <a:srgbClr val="FF0000"/>
                </a:solidFill>
                <a:latin typeface="+mj-lt"/>
              </a:rPr>
              <a:t>uainternship</a:t>
            </a:r>
            <a:r>
              <a:rPr lang="de-DE" sz="2000" b="1" dirty="0" smtClean="0">
                <a:solidFill>
                  <a:srgbClr val="FF0000"/>
                </a:solidFill>
                <a:latin typeface="+mj-lt"/>
              </a:rPr>
              <a:t/>
            </a:r>
            <a:br>
              <a:rPr lang="de-DE" sz="2000" b="1" dirty="0" smtClean="0">
                <a:solidFill>
                  <a:srgbClr val="FF0000"/>
                </a:solidFill>
                <a:latin typeface="+mj-lt"/>
              </a:rPr>
            </a:br>
            <a:r>
              <a:rPr lang="de-DE" sz="2000" b="1" dirty="0" smtClean="0">
                <a:solidFill>
                  <a:srgbClr val="FF0000"/>
                </a:solidFill>
                <a:latin typeface="+mj-lt"/>
              </a:rPr>
              <a:t>https</a:t>
            </a:r>
            <a:r>
              <a:rPr lang="de-DE" sz="2000" b="1" dirty="0">
                <a:solidFill>
                  <a:srgbClr val="FF0000"/>
                </a:solidFill>
                <a:latin typeface="+mj-lt"/>
              </a:rPr>
              <a:t>://vk.com/UAinternship</a:t>
            </a:r>
          </a:p>
        </p:txBody>
      </p:sp>
      <p:sp>
        <p:nvSpPr>
          <p:cNvPr id="18" name="Titel 1"/>
          <p:cNvSpPr txBox="1">
            <a:spLocks/>
          </p:cNvSpPr>
          <p:nvPr/>
        </p:nvSpPr>
        <p:spPr>
          <a:xfrm>
            <a:off x="12230" y="260648"/>
            <a:ext cx="2831578" cy="728422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 kern="2400" spc="-10">
                <a:solidFill>
                  <a:schemeClr val="tx1"/>
                </a:solidFill>
                <a:latin typeface="+mj-lt"/>
                <a:ea typeface="ＭＳ Ｐゴシック" pitchFamily="34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de-DE" sz="2000" dirty="0" smtClean="0"/>
              <a:t>Internship Program </a:t>
            </a:r>
            <a:br>
              <a:rPr lang="de-DE" sz="2000" dirty="0" smtClean="0"/>
            </a:br>
            <a:r>
              <a:rPr lang="de-DE" sz="2000" dirty="0" err="1" smtClean="0"/>
              <a:t>of</a:t>
            </a:r>
            <a:r>
              <a:rPr lang="de-DE" sz="2000" dirty="0" smtClean="0"/>
              <a:t> German Business 2016</a:t>
            </a:r>
            <a:br>
              <a:rPr lang="de-DE" sz="2000" dirty="0" smtClean="0"/>
            </a:br>
            <a:endParaRPr lang="de-DE" sz="2000" dirty="0"/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760" y="244504"/>
            <a:ext cx="925842" cy="598275"/>
          </a:xfrm>
          <a:prstGeom prst="rect">
            <a:avLst/>
          </a:prstGeom>
        </p:spPr>
      </p:pic>
      <p:pic>
        <p:nvPicPr>
          <p:cNvPr id="20" name="Grafik 19" descr="F:\Dokumente\Ukraine\Website\gizlogo-unternehmen-de-rgb-7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611" y="362481"/>
            <a:ext cx="1531477" cy="44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Bild 3" descr="C:\Users\skaegebe\AppData\Local\Microsoft\Windows\INetCache\Content.Word\logo-eo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503" y="126850"/>
            <a:ext cx="126174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Bild 2" descr="C:\Users\skaegebe\AppData\Local\Microsoft\Windows\INetCache\Content.Word\logo-ucci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655" y="591709"/>
            <a:ext cx="1251585" cy="490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443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F:\Dokumente\Logos\OA13C1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072" y="357189"/>
            <a:ext cx="1731392" cy="46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feld 11"/>
          <p:cNvSpPr txBox="1"/>
          <p:nvPr/>
        </p:nvSpPr>
        <p:spPr>
          <a:xfrm>
            <a:off x="1447727" y="1397967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 smtClean="0">
                <a:solidFill>
                  <a:schemeClr val="accent3"/>
                </a:solidFill>
                <a:latin typeface="+mj-lt"/>
              </a:rPr>
              <a:t>Thank</a:t>
            </a:r>
            <a:r>
              <a:rPr lang="de-DE" sz="24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sz="2400" dirty="0" err="1" smtClean="0">
                <a:solidFill>
                  <a:schemeClr val="accent3"/>
                </a:solidFill>
                <a:latin typeface="+mj-lt"/>
              </a:rPr>
              <a:t>you</a:t>
            </a:r>
            <a:r>
              <a:rPr lang="de-DE" sz="2400" dirty="0" smtClean="0">
                <a:solidFill>
                  <a:schemeClr val="accent3"/>
                </a:solidFill>
                <a:latin typeface="+mj-lt"/>
              </a:rPr>
              <a:t> for </a:t>
            </a:r>
            <a:r>
              <a:rPr lang="de-DE" sz="2400" dirty="0" err="1" smtClean="0">
                <a:solidFill>
                  <a:schemeClr val="accent3"/>
                </a:solidFill>
                <a:latin typeface="+mj-lt"/>
              </a:rPr>
              <a:t>your</a:t>
            </a:r>
            <a:r>
              <a:rPr lang="de-DE" sz="24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de-DE" sz="2400" dirty="0" err="1" smtClean="0">
                <a:solidFill>
                  <a:schemeClr val="accent3"/>
                </a:solidFill>
                <a:latin typeface="+mj-lt"/>
              </a:rPr>
              <a:t>attention</a:t>
            </a:r>
            <a:r>
              <a:rPr lang="de-DE" sz="2400" dirty="0" smtClean="0">
                <a:solidFill>
                  <a:schemeClr val="accent3"/>
                </a:solidFill>
                <a:latin typeface="+mj-lt"/>
              </a:rPr>
              <a:t> !</a:t>
            </a:r>
            <a:endParaRPr lang="de-DE" sz="2400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3" name="Titel 1"/>
          <p:cNvSpPr txBox="1">
            <a:spLocks/>
          </p:cNvSpPr>
          <p:nvPr/>
        </p:nvSpPr>
        <p:spPr>
          <a:xfrm>
            <a:off x="12230" y="260648"/>
            <a:ext cx="2831578" cy="728422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 kern="2400" spc="-10">
                <a:solidFill>
                  <a:schemeClr val="tx1"/>
                </a:solidFill>
                <a:latin typeface="+mj-lt"/>
                <a:ea typeface="ＭＳ Ｐゴシック" pitchFamily="34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ndara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de-DE" sz="2000" dirty="0" smtClean="0"/>
              <a:t>Internship Program </a:t>
            </a:r>
            <a:br>
              <a:rPr lang="de-DE" sz="2000" dirty="0" smtClean="0"/>
            </a:br>
            <a:r>
              <a:rPr lang="de-DE" sz="2000" dirty="0" err="1" smtClean="0"/>
              <a:t>of</a:t>
            </a:r>
            <a:r>
              <a:rPr lang="de-DE" sz="2000" dirty="0" smtClean="0"/>
              <a:t> German Business 2016</a:t>
            </a:r>
            <a:br>
              <a:rPr lang="de-DE" sz="2000" dirty="0" smtClean="0"/>
            </a:br>
            <a:endParaRPr lang="de-DE" sz="2000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760" y="244504"/>
            <a:ext cx="925842" cy="598275"/>
          </a:xfrm>
          <a:prstGeom prst="rect">
            <a:avLst/>
          </a:prstGeom>
        </p:spPr>
      </p:pic>
      <p:pic>
        <p:nvPicPr>
          <p:cNvPr id="15" name="Grafik 14" descr="F:\Dokumente\Ukraine\Website\gizlogo-unternehmen-de-rgb-7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611" y="362481"/>
            <a:ext cx="1531477" cy="44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Bild 3" descr="C:\Users\skaegebe\AppData\Local\Microsoft\Windows\INetCache\Content.Word\logo-eo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503" y="126850"/>
            <a:ext cx="126174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Bild 2" descr="C:\Users\skaegebe\AppData\Local\Microsoft\Windows\INetCache\Content.Word\logo-ucci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655" y="591709"/>
            <a:ext cx="1251585" cy="490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Test\Desktop\16_01_02_058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019" y="2067490"/>
            <a:ext cx="6081356" cy="444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27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st-Ausschuss">
      <a:dk1>
        <a:srgbClr val="143968"/>
      </a:dk1>
      <a:lt1>
        <a:sysClr val="window" lastClr="FFFFFF"/>
      </a:lt1>
      <a:dk2>
        <a:srgbClr val="3F537D"/>
      </a:dk2>
      <a:lt2>
        <a:srgbClr val="B8B8B8"/>
      </a:lt2>
      <a:accent1>
        <a:srgbClr val="D02320"/>
      </a:accent1>
      <a:accent2>
        <a:srgbClr val="F1AB1F"/>
      </a:accent2>
      <a:accent3>
        <a:srgbClr val="262F74"/>
      </a:accent3>
      <a:accent4>
        <a:srgbClr val="9289B4"/>
      </a:accent4>
      <a:accent5>
        <a:srgbClr val="744F3D"/>
      </a:accent5>
      <a:accent6>
        <a:srgbClr val="B43D27"/>
      </a:accent6>
      <a:hlink>
        <a:srgbClr val="3F537D"/>
      </a:hlink>
      <a:folHlink>
        <a:srgbClr val="3F537D"/>
      </a:folHlink>
    </a:clrScheme>
    <a:fontScheme name="Tradition">
      <a:majorFont>
        <a:latin typeface="Candara"/>
        <a:ea typeface=""/>
        <a:cs typeface=""/>
        <a:font script="Jpan" typeface="メイリオ"/>
      </a:majorFont>
      <a:minorFont>
        <a:latin typeface="Candara"/>
        <a:ea typeface=""/>
        <a:cs typeface=""/>
        <a:font script="Jpan"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st-Ausschuss 1">
      <a:dk1>
        <a:srgbClr val="143968"/>
      </a:dk1>
      <a:lt1>
        <a:sysClr val="window" lastClr="FFFFFF"/>
      </a:lt1>
      <a:dk2>
        <a:srgbClr val="141313"/>
      </a:dk2>
      <a:lt2>
        <a:srgbClr val="B8B8B8"/>
      </a:lt2>
      <a:accent1>
        <a:srgbClr val="D02320"/>
      </a:accent1>
      <a:accent2>
        <a:srgbClr val="F1AB1F"/>
      </a:accent2>
      <a:accent3>
        <a:srgbClr val="3F537D"/>
      </a:accent3>
      <a:accent4>
        <a:srgbClr val="9289B4"/>
      </a:accent4>
      <a:accent5>
        <a:srgbClr val="744F3D"/>
      </a:accent5>
      <a:accent6>
        <a:srgbClr val="B43D27"/>
      </a:accent6>
      <a:hlink>
        <a:srgbClr val="393531"/>
      </a:hlink>
      <a:folHlink>
        <a:srgbClr val="393531"/>
      </a:folHlink>
    </a:clrScheme>
    <a:fontScheme name="Tradition">
      <a:majorFont>
        <a:latin typeface="Candara"/>
        <a:ea typeface=""/>
        <a:cs typeface=""/>
        <a:font script="Jpan" typeface="メイリオ"/>
      </a:majorFont>
      <a:minorFont>
        <a:latin typeface="Candara"/>
        <a:ea typeface=""/>
        <a:cs typeface=""/>
        <a:font script="Jpan"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095B01AE94AAD429169AB323AB45A22" ma:contentTypeVersion="1" ma:contentTypeDescription="Створення нового документа." ma:contentTypeScope="" ma:versionID="40bdee78344cc0a44a183c9650f7e2e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62ab74aadd5159e4f6431fc17ab23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початку розкладу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початку розкладу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вмісту"/>
        <xsd:element ref="dc:title" minOccurs="0" maxOccurs="1" ma:index="4" ma:displayName="Заголовок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A96448D-21D8-4962-A147-CC3A48073A2D}"/>
</file>

<file path=customXml/itemProps2.xml><?xml version="1.0" encoding="utf-8"?>
<ds:datastoreItem xmlns:ds="http://schemas.openxmlformats.org/officeDocument/2006/customXml" ds:itemID="{959FB94D-D95F-429E-AAF2-B8CBD6F7589B}"/>
</file>

<file path=customXml/itemProps3.xml><?xml version="1.0" encoding="utf-8"?>
<ds:datastoreItem xmlns:ds="http://schemas.openxmlformats.org/officeDocument/2006/customXml" ds:itemID="{0B0C7BB6-9FFA-4443-8B92-DF872830C3C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292</Words>
  <Application>Microsoft Office PowerPoint</Application>
  <PresentationFormat>Экран (4:3)</PresentationFormat>
  <Paragraphs>64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Office Theme</vt:lpstr>
      <vt:lpstr>1_Office Theme</vt:lpstr>
      <vt:lpstr>The Committee on Eastern European Economic Relations</vt:lpstr>
      <vt:lpstr>Презентация PowerPoint</vt:lpstr>
      <vt:lpstr>Internship Program  of German Business 2016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</dc:creator>
  <cp:lastModifiedBy>Test</cp:lastModifiedBy>
  <cp:revision>148</cp:revision>
  <dcterms:created xsi:type="dcterms:W3CDTF">2012-01-31T18:45:32Z</dcterms:created>
  <dcterms:modified xsi:type="dcterms:W3CDTF">2016-03-03T13:12:47Z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0x0101009095B01AE94AAD429169AB323AB45A22</vt:lpwstr>
  </property>
</Properties>
</file>